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0" r:id="rId5"/>
    <p:sldId id="261" r:id="rId6"/>
    <p:sldId id="258" r:id="rId7"/>
    <p:sldId id="266" r:id="rId8"/>
    <p:sldId id="267" r:id="rId9"/>
    <p:sldId id="268" r:id="rId10"/>
    <p:sldId id="269" r:id="rId11"/>
    <p:sldId id="272" r:id="rId12"/>
    <p:sldId id="279" r:id="rId13"/>
    <p:sldId id="273" r:id="rId14"/>
    <p:sldId id="275" r:id="rId15"/>
    <p:sldId id="277" r:id="rId16"/>
    <p:sldId id="259" r:id="rId1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CA6A"/>
    <a:srgbClr val="FF9900"/>
    <a:srgbClr val="896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7E5DF-443F-A99C-108D-63CF7B824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AA7A2-BAC7-1ABF-E4F0-318434136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85875-F59F-EAD6-96AB-0ECA2400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36744-001C-728F-1A6C-E6CBF457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680D5-151A-3AC8-3D78-D3E16370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48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6C5CB-7DC6-371C-9D18-F39E342A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19B43A-4CBC-E73D-91C3-168218D8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BC4BE-9409-AFA4-8B6E-E572BB1A9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B1EF5-48BF-4039-131B-90497EA6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878D5-F792-ADF3-75F9-F3D2A717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133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FAC83-57E9-18BC-8035-D66E039DB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AC6B1-3C64-6B69-BDFC-EA5891274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8C1A5-0004-FDC1-7865-6D4994CA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3BC3B-1C48-4E27-2D23-A7424483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CE82D-FD2D-FA2F-C212-C878D5B4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61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B8F8A-C919-B497-5AB9-EC72EF25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342BA-A731-AA03-148F-0EA072FE4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DA28C-D545-02B4-FB3D-A1E07127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FAA80-F8DA-84E2-7C70-6A4901D8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E1425-18BC-C87C-62C4-649C4715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866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4EF2-0E30-9E7B-C195-49063FFC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E01B0-FFC6-F121-CAEA-F352BDCCE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E8674-3043-B770-BB1A-BAC284C6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876CE-FD81-5021-2A47-7A893243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3D14-6BBC-6FA8-3BBF-56A86E15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975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EABA-A7C8-97CA-73B0-6CDD019A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D1558-18E2-759C-FA3B-40E637D30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21278-56A7-38FB-2B04-AD47FF96C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062AC-90D4-DD02-FE8F-75350798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52B33-34FB-950C-D454-252DAD24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58552-2215-6AC3-0437-3D96006E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09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5045-E8CC-8837-49FE-5AE36BFD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2618A-5425-5FA4-CC73-9DA873173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DB5B6-8A37-13E5-6D41-3A03CDBB2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F4FAE-9153-D711-9AD1-97DDE8CBA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3A012-FEDA-D569-61D1-ADC6BA7BC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B4D5F1-1F7D-B50A-B2D7-CE748C1F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FB470C-0897-52AB-E135-C393CFC7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F840-3A98-5D4F-FA70-9CFF4E98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707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09B34-B265-2099-7531-BDA04361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E4CC3-2C43-BF8D-72E4-4291F4A7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BAC15-901B-3004-9F07-2D115ADC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59E8E2-347B-D23A-4A0B-AD9420B3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71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80405-7868-3BCC-E2D3-E6522647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42EFFE-7CC2-5A54-4E91-4799E953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BE7AE-3501-2C82-C6DF-D53CFE11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83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E598-C0EC-576C-12FB-3E0D45BA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BADF7-6BB1-3BB4-2F19-752BD611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4C0E0-BB27-531F-C30B-33D8EEF2D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6972D-7E46-F018-6BD6-1B4E164F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7F7E8-1078-5729-9EA2-F0FAA763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DF39A-E23A-FFAD-E870-C86B5820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44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B443-9AC5-0B5D-8742-80C00B96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440F4-CF3A-84C6-04BF-9856AB545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8D8646-2E64-9F0B-9A22-545103A95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2E376-F7C5-776C-0700-D7A0AC50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19F7E-7500-2164-68DA-4C900C07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F2C87-7781-47BE-A216-9368CF95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67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E84FDD-BD62-2CF1-4CE6-642BBFB4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B449F-FF15-DE30-4BA9-4F9CE3ED5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1F624-B3CA-C3AC-74B1-02E058904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FE3A70-AA4B-4D2A-A6B1-3C9AFA7428C3}" type="datetimeFigureOut">
              <a:rPr lang="lv-LV" smtClean="0"/>
              <a:t>02.10.2025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45FE1-731E-63DB-DD69-B9A155CD3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7175D-1618-81F8-8442-945220F80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9C2965-CA4C-444C-8ACD-6AEE0A4509E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8691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.lv/par-mums/struktura/fakultates/eksakto-zinatnu-un-tehnologiju-fakultat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u.lv/gribustudet/skoleniem/ekskursijas-lu/" TargetMode="External"/><Relationship Id="rId4" Type="http://schemas.openxmlformats.org/officeDocument/2006/relationships/hyperlink" Target="https://www.lu.lv/studijas/studiju-programmas/bakalaura-limena-studijas/geografij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tforin.lv/skolam/macibu-spel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AMk5-lZu3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df.lv/klima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df.lv/kalkulators_skolenie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5FHJ3K4LV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zelkG-GlS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ktrum.lv/lv/majai/energoefektivitate/dokumenti/darba-lapa-energijas-detektiv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youtu.be/_6DV5GUMkG4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rigasudens.lv/lv/udens-skola" TargetMode="External"/><Relationship Id="rId4" Type="http://schemas.openxmlformats.org/officeDocument/2006/relationships/hyperlink" Target="https://youtu.be/qWRAInqEkaY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profesijupasaule.lv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terfootprint.org/resources/interactive-tools/personal-water-footprint-calculator/" TargetMode="External"/><Relationship Id="rId5" Type="http://schemas.openxmlformats.org/officeDocument/2006/relationships/hyperlink" Target="https://klimats.meteo.lv/" TargetMode="External"/><Relationship Id="rId4" Type="http://schemas.openxmlformats.org/officeDocument/2006/relationships/hyperlink" Target="https://videscentrs.lvgmc.lv/lapas/latvijas-klimats%20-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jtc.lv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devumi.lv/p/biologija/10-klase/organismi-un-to-dzives-vide-11313/re-9cf58af8-8784-4c2b-8e9d-0711f1cfd99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vitamins.lv/" TargetMode="External"/><Relationship Id="rId4" Type="http://schemas.openxmlformats.org/officeDocument/2006/relationships/hyperlink" Target="https://www.youtube.com/watch?v=BBsh0qoRS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ogtA-sQmY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t1NIu6rD1j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afk9bqlel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fesijupasaule.lv/dabas-aizsardziba" TargetMode="External"/><Relationship Id="rId7" Type="http://schemas.openxmlformats.org/officeDocument/2006/relationships/hyperlink" Target="https://www.profesijupasaule.lv/geograf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fesijupasaule.lv/vides-inzenieris" TargetMode="External"/><Relationship Id="rId5" Type="http://schemas.openxmlformats.org/officeDocument/2006/relationships/hyperlink" Target="https://www.profesijupasaule.lv/dabas-izglitibas-specialists" TargetMode="External"/><Relationship Id="rId4" Type="http://schemas.openxmlformats.org/officeDocument/2006/relationships/hyperlink" Target="https://www.profesijupasaule.lv/vides-inspektors-dabas-uzraudzitaj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E45EACBF-BF4F-3D41-5363-32AB0F07BA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66;p1">
            <a:extLst>
              <a:ext uri="{FF2B5EF4-FFF2-40B4-BE49-F238E27FC236}">
                <a16:creationId xmlns:a16="http://schemas.microsoft.com/office/drawing/2014/main" id="{ACB81E3C-7585-3CD9-3134-5B55FE37A408}"/>
              </a:ext>
            </a:extLst>
          </p:cNvPr>
          <p:cNvSpPr txBox="1">
            <a:spLocks/>
          </p:cNvSpPr>
          <p:nvPr/>
        </p:nvSpPr>
        <p:spPr>
          <a:xfrm>
            <a:off x="4391946" y="1832077"/>
            <a:ext cx="80624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800"/>
              <a:buFont typeface="Open Sans"/>
              <a:buNone/>
              <a:defRPr sz="48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>
                <a:srgbClr val="F6F1E2"/>
              </a:buClr>
              <a:defRPr/>
            </a:pPr>
            <a:r>
              <a:rPr lang="lv-LV" sz="3600" kern="0" dirty="0"/>
              <a:t>Informatīvais materiāls skolotājiem</a:t>
            </a:r>
          </a:p>
          <a:p>
            <a:pPr lvl="0" algn="ctr">
              <a:buClr>
                <a:srgbClr val="F6F1E2"/>
              </a:buClr>
              <a:defRPr/>
            </a:pPr>
            <a:r>
              <a:rPr lang="lv-LV" sz="3600" kern="0" dirty="0"/>
              <a:t> </a:t>
            </a:r>
            <a:r>
              <a:rPr lang="lv-LV" kern="0" dirty="0"/>
              <a:t>Karjeras nedēļai 2025</a:t>
            </a:r>
            <a:endParaRPr kumimoji="0" lang="lv-LV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67;p1">
            <a:extLst>
              <a:ext uri="{FF2B5EF4-FFF2-40B4-BE49-F238E27FC236}">
                <a16:creationId xmlns:a16="http://schemas.microsoft.com/office/drawing/2014/main" id="{F89DEC6F-2A9A-F933-3FD8-2F9A5ADB4B87}"/>
              </a:ext>
            </a:extLst>
          </p:cNvPr>
          <p:cNvSpPr txBox="1">
            <a:spLocks/>
          </p:cNvSpPr>
          <p:nvPr/>
        </p:nvSpPr>
        <p:spPr>
          <a:xfrm>
            <a:off x="6433982" y="4600627"/>
            <a:ext cx="3545759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F1E2"/>
              </a:buClr>
              <a:buSzPts val="2800"/>
              <a:buFont typeface="Arial"/>
              <a:buNone/>
              <a:tabLst/>
              <a:defRPr/>
            </a:pPr>
            <a:endParaRPr lang="lv-LV" dirty="0">
              <a:solidFill>
                <a:srgbClr val="89663A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B82047C-955B-E2A4-3B5B-3CE10F558C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78" y="4707782"/>
            <a:ext cx="1977408" cy="197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0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0007A-1D2A-1593-DC39-CCB6F1ED6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713C3FFD-4AD6-5682-18CF-E34CF96782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E0C799E8-6106-3160-1762-10C5D3BD1FDA}"/>
              </a:ext>
            </a:extLst>
          </p:cNvPr>
          <p:cNvSpPr txBox="1">
            <a:spLocks/>
          </p:cNvSpPr>
          <p:nvPr/>
        </p:nvSpPr>
        <p:spPr>
          <a:xfrm>
            <a:off x="686137" y="478560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8. oktobris- </a:t>
            </a:r>
            <a:r>
              <a:rPr lang="lv-LV" sz="4800" dirty="0"/>
              <a:t>Gaisa diena </a:t>
            </a:r>
          </a:p>
        </p:txBody>
      </p:sp>
      <p:sp>
        <p:nvSpPr>
          <p:cNvPr id="12" name="Google Shape;67;p1">
            <a:extLst>
              <a:ext uri="{FF2B5EF4-FFF2-40B4-BE49-F238E27FC236}">
                <a16:creationId xmlns:a16="http://schemas.microsoft.com/office/drawing/2014/main" id="{958D43D3-94FD-820C-3937-641D7C5DCA49}"/>
              </a:ext>
            </a:extLst>
          </p:cNvPr>
          <p:cNvSpPr txBox="1">
            <a:spLocks/>
          </p:cNvSpPr>
          <p:nvPr/>
        </p:nvSpPr>
        <p:spPr>
          <a:xfrm>
            <a:off x="202738" y="1532342"/>
            <a:ext cx="11049200" cy="381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lv-LV" sz="3100" b="1" dirty="0">
                <a:solidFill>
                  <a:srgbClr val="FF9900"/>
                </a:solidFill>
              </a:rPr>
              <a:t>Studiju iespējas:</a:t>
            </a:r>
            <a:endParaRPr lang="lv-LV" b="1" dirty="0">
              <a:solidFill>
                <a:srgbClr val="FF9900"/>
              </a:solidFill>
            </a:endParaRPr>
          </a:p>
          <a:p>
            <a:pPr marL="590550" indent="-514350" algn="l">
              <a:buFont typeface="+mj-lt"/>
              <a:buAutoNum type="arabicPeriod"/>
            </a:pPr>
            <a:r>
              <a:rPr lang="lv-LV" b="1" dirty="0"/>
              <a:t>Latvijas Universitātes </a:t>
            </a:r>
            <a:r>
              <a:rPr lang="lv-LV" i="1" dirty="0">
                <a:hlinkClick r:id="rId3"/>
              </a:rPr>
              <a:t>Eksakto zinātņu un tehnoloģiju fakultāte</a:t>
            </a:r>
            <a:endParaRPr lang="lv-LV" i="1" dirty="0"/>
          </a:p>
          <a:p>
            <a:pPr marL="590550" indent="-514350" algn="l">
              <a:buFont typeface="+mj-lt"/>
              <a:buAutoNum type="arabicPeriod"/>
            </a:pPr>
            <a:r>
              <a:rPr lang="en-US" b="1" dirty="0" err="1"/>
              <a:t>Bakalaura</a:t>
            </a:r>
            <a:r>
              <a:rPr lang="en-US" b="1" dirty="0"/>
              <a:t> </a:t>
            </a:r>
            <a:r>
              <a:rPr lang="en-US" b="1" dirty="0" err="1"/>
              <a:t>studiju</a:t>
            </a:r>
            <a:r>
              <a:rPr lang="en-US" b="1" dirty="0"/>
              <a:t> </a:t>
            </a:r>
            <a:r>
              <a:rPr lang="en-US" b="1" dirty="0" err="1"/>
              <a:t>programma</a:t>
            </a:r>
            <a:r>
              <a:rPr lang="en-US" b="1" dirty="0"/>
              <a:t> </a:t>
            </a:r>
            <a:r>
              <a:rPr lang="en-US" dirty="0"/>
              <a:t>«</a:t>
            </a:r>
            <a:r>
              <a:rPr lang="lv-LV" dirty="0">
                <a:solidFill>
                  <a:schemeClr val="tx2">
                    <a:lumMod val="75000"/>
                    <a:lumOff val="25000"/>
                  </a:schemeClr>
                </a:solidFill>
              </a:rPr>
              <a:t>Ģ</a:t>
            </a:r>
            <a:r>
              <a:rPr lang="en-US" dirty="0" err="1">
                <a:hlinkClick r:id="rId4"/>
              </a:rPr>
              <a:t>eogrāfija</a:t>
            </a:r>
            <a:r>
              <a:rPr lang="lv-LV" dirty="0"/>
              <a:t>»</a:t>
            </a:r>
            <a:endParaRPr lang="en-US" dirty="0"/>
          </a:p>
          <a:p>
            <a:pPr marL="590550" indent="-514350" algn="l">
              <a:buFont typeface="+mj-lt"/>
              <a:buAutoNum type="arabicPeriod"/>
            </a:pPr>
            <a:r>
              <a:rPr lang="lv-LV" b="1" u="sng" dirty="0">
                <a:hlinkClick r:id="rId5"/>
              </a:rPr>
              <a:t>https://www.lu.lv/gribustudet/skoleniem/ekskursijas-lu/</a:t>
            </a:r>
            <a:endParaRPr lang="en-US" dirty="0"/>
          </a:p>
          <a:p>
            <a:pPr marL="590550" indent="-514350" algn="l">
              <a:buFont typeface="+mj-lt"/>
              <a:buAutoNum type="arabicPeriod"/>
            </a:pPr>
            <a:endParaRPr lang="lv-LV" dirty="0"/>
          </a:p>
          <a:p>
            <a:pPr marL="590550" indent="-51435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B0703-DAE7-51B2-B966-C7258A5F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5743DE49-DD8C-BD55-AF83-0998FFCB89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47EFA253-6EDD-313D-7FB7-0EA9C0071F60}"/>
              </a:ext>
            </a:extLst>
          </p:cNvPr>
          <p:cNvSpPr txBox="1">
            <a:spLocks/>
          </p:cNvSpPr>
          <p:nvPr/>
        </p:nvSpPr>
        <p:spPr>
          <a:xfrm>
            <a:off x="686137" y="478560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lang="lv-LV" sz="4800" kern="0" dirty="0"/>
              <a:t>9</a:t>
            </a: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oktobris- </a:t>
            </a:r>
            <a:r>
              <a:rPr lang="lv-LV" sz="4800" dirty="0"/>
              <a:t>Zemes diena </a:t>
            </a:r>
          </a:p>
        </p:txBody>
      </p:sp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BB03A7FE-5F71-CF6C-4EF5-5579C12F13A5}"/>
              </a:ext>
            </a:extLst>
          </p:cNvPr>
          <p:cNvSpPr txBox="1">
            <a:spLocks/>
          </p:cNvSpPr>
          <p:nvPr/>
        </p:nvSpPr>
        <p:spPr>
          <a:xfrm>
            <a:off x="679047" y="1123416"/>
            <a:ext cx="11036644" cy="40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F6F1E2"/>
              </a:buClr>
              <a:defRPr/>
            </a:pPr>
            <a:r>
              <a:rPr lang="en-US" sz="6600" b="1" dirty="0" err="1">
                <a:solidFill>
                  <a:srgbClr val="FF9900"/>
                </a:solidFill>
              </a:rPr>
              <a:t>Vēstnesis</a:t>
            </a:r>
            <a:r>
              <a:rPr lang="en-US" sz="6600" b="1" dirty="0">
                <a:solidFill>
                  <a:srgbClr val="FF9900"/>
                </a:solidFill>
              </a:rPr>
              <a:t>: </a:t>
            </a:r>
            <a:r>
              <a:rPr lang="lv-LV" sz="6000" b="1" i="1" dirty="0">
                <a:solidFill>
                  <a:srgbClr val="FF9900"/>
                </a:solidFill>
              </a:rPr>
              <a:t>Ieva Erele</a:t>
            </a:r>
            <a:r>
              <a:rPr lang="lv-LV" sz="6000" i="1" dirty="0">
                <a:solidFill>
                  <a:srgbClr val="FF9900"/>
                </a:solidFill>
              </a:rPr>
              <a:t>, Mēbeļu Ražotāju asociācijas Latvijā izpilddirektore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10C2D1-778D-FD95-CB3B-D7C4557E1029}"/>
              </a:ext>
            </a:extLst>
          </p:cNvPr>
          <p:cNvSpPr txBox="1"/>
          <p:nvPr/>
        </p:nvSpPr>
        <p:spPr>
          <a:xfrm>
            <a:off x="785903" y="3277499"/>
            <a:ext cx="92194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dirty="0">
                <a:solidFill>
                  <a:srgbClr val="71CA6A"/>
                </a:solidFill>
              </a:rPr>
              <a:t>Digitālās spēles </a:t>
            </a:r>
            <a:r>
              <a:rPr lang="lv-LV" sz="2400" dirty="0">
                <a:solidFill>
                  <a:srgbClr val="FF9900"/>
                </a:solidFill>
              </a:rPr>
              <a:t>"</a:t>
            </a:r>
            <a:r>
              <a:rPr lang="lv-LV" sz="2400" b="1" dirty="0">
                <a:solidFill>
                  <a:srgbClr val="FF9900"/>
                </a:solidFill>
              </a:rPr>
              <a:t>KOKSNE.cirks</a:t>
            </a:r>
            <a:r>
              <a:rPr lang="lv-LV" sz="2400" dirty="0">
                <a:solidFill>
                  <a:srgbClr val="FF9900"/>
                </a:solidFill>
              </a:rPr>
              <a:t>" </a:t>
            </a:r>
            <a:r>
              <a:rPr lang="lv-LV" sz="2400" dirty="0">
                <a:solidFill>
                  <a:srgbClr val="71CA6A"/>
                </a:solidFill>
              </a:rPr>
              <a:t>un</a:t>
            </a:r>
            <a:r>
              <a:rPr lang="lv-LV" sz="2400" dirty="0">
                <a:solidFill>
                  <a:srgbClr val="FF9900"/>
                </a:solidFill>
              </a:rPr>
              <a:t> "</a:t>
            </a:r>
            <a:r>
              <a:rPr lang="lv-LV" sz="2400" b="1" dirty="0">
                <a:solidFill>
                  <a:srgbClr val="FF9900"/>
                </a:solidFill>
              </a:rPr>
              <a:t>KOKSNE.viktorīna</a:t>
            </a:r>
            <a:r>
              <a:rPr lang="lv-LV" sz="2400" dirty="0">
                <a:solidFill>
                  <a:srgbClr val="FF9900"/>
                </a:solidFill>
              </a:rPr>
              <a:t>" </a:t>
            </a:r>
            <a:r>
              <a:rPr lang="lv-LV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https://www.latforin.lv/skolam/</a:t>
            </a:r>
            <a:r>
              <a:rPr lang="lv-LV" dirty="0">
                <a:solidFill>
                  <a:srgbClr val="FF99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macibu-spele</a:t>
            </a:r>
            <a:r>
              <a:rPr lang="lv-LV" dirty="0">
                <a:solidFill>
                  <a:srgbClr val="FF9900"/>
                </a:solidFill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6B6517-DD21-5AA9-69EC-50E48143C9C2}"/>
              </a:ext>
            </a:extLst>
          </p:cNvPr>
          <p:cNvSpPr txBox="1"/>
          <p:nvPr/>
        </p:nvSpPr>
        <p:spPr>
          <a:xfrm>
            <a:off x="1355682" y="1332848"/>
            <a:ext cx="34464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fr-FR" b="0" dirty="0">
                <a:effectLst/>
              </a:rPr>
            </a:br>
            <a:endParaRPr lang="fr-FR" b="0" dirty="0">
              <a:effectLst/>
            </a:endParaRPr>
          </a:p>
          <a:p>
            <a:pPr rtl="0">
              <a:buNone/>
            </a:pPr>
            <a:r>
              <a:rPr lang="fr-FR" sz="2800" b="1" i="0" u="none" strike="noStrike" dirty="0" err="1">
                <a:solidFill>
                  <a:srgbClr val="FF9900"/>
                </a:solidFill>
                <a:effectLst/>
                <a:latin typeface="Arial" panose="020B0604020202020204" pitchFamily="34" charset="0"/>
              </a:rPr>
              <a:t>Saite</a:t>
            </a:r>
            <a:r>
              <a:rPr lang="fr-FR" sz="2800" b="1" i="0" u="none" strike="noStrike" dirty="0">
                <a:solidFill>
                  <a:srgbClr val="FF99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800" b="1" i="0" u="none" strike="noStrike" dirty="0" err="1">
                <a:solidFill>
                  <a:srgbClr val="FF9900"/>
                </a:solidFill>
                <a:effectLst/>
                <a:latin typeface="Arial" panose="020B0604020202020204" pitchFamily="34" charset="0"/>
              </a:rPr>
              <a:t>uz</a:t>
            </a:r>
            <a:r>
              <a:rPr lang="fr-FR" sz="2800" b="1" i="0" u="none" strike="noStrike" dirty="0">
                <a:solidFill>
                  <a:srgbClr val="FF99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800" b="1" i="0" u="none" strike="noStrike" dirty="0" err="1">
                <a:solidFill>
                  <a:srgbClr val="FF9900"/>
                </a:solidFill>
                <a:effectLst/>
                <a:latin typeface="Arial" panose="020B0604020202020204" pitchFamily="34" charset="0"/>
              </a:rPr>
              <a:t>video</a:t>
            </a:r>
            <a:r>
              <a:rPr lang="fr-FR" sz="1800" b="1" i="0" u="none" strike="noStrike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FR" sz="180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https://youtu.be/cAMk5-lZu3Q</a:t>
            </a:r>
            <a:r>
              <a:rPr lang="fr-FR" sz="1800" i="0" u="none" strike="noStrike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 </a:t>
            </a:r>
            <a:endParaRPr lang="fr-FR" dirty="0">
              <a:effectLst/>
            </a:endParaRPr>
          </a:p>
          <a:p>
            <a:pPr>
              <a:buNone/>
            </a:pPr>
            <a:br>
              <a:rPr lang="fr-FR" dirty="0"/>
            </a:b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6057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1F190-CE82-B77C-AA85-E9FB3D88B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2E5F1469-34DA-D893-47A6-C1102085C8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9A09BB91-C361-4BEF-07E1-1EE9DA80561A}"/>
              </a:ext>
            </a:extLst>
          </p:cNvPr>
          <p:cNvSpPr txBox="1">
            <a:spLocks/>
          </p:cNvSpPr>
          <p:nvPr/>
        </p:nvSpPr>
        <p:spPr>
          <a:xfrm>
            <a:off x="587814" y="228428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lang="lv-LV" sz="4800" kern="0" dirty="0"/>
              <a:t>9</a:t>
            </a: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oktobris- </a:t>
            </a:r>
            <a:r>
              <a:rPr lang="lv-LV" sz="4800" dirty="0"/>
              <a:t>Zemes diena </a:t>
            </a:r>
          </a:p>
        </p:txBody>
      </p:sp>
      <p:sp>
        <p:nvSpPr>
          <p:cNvPr id="12" name="Google Shape;67;p1">
            <a:extLst>
              <a:ext uri="{FF2B5EF4-FFF2-40B4-BE49-F238E27FC236}">
                <a16:creationId xmlns:a16="http://schemas.microsoft.com/office/drawing/2014/main" id="{9E6A01BD-A16C-F5E6-08BD-6114D104FCA1}"/>
              </a:ext>
            </a:extLst>
          </p:cNvPr>
          <p:cNvSpPr txBox="1">
            <a:spLocks/>
          </p:cNvSpPr>
          <p:nvPr/>
        </p:nvSpPr>
        <p:spPr>
          <a:xfrm>
            <a:off x="5525379" y="3736142"/>
            <a:ext cx="4944655" cy="71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 algn="l"/>
            <a:r>
              <a:rPr lang="lv-LV" sz="2400" dirty="0">
                <a:hlinkClick r:id="rId3"/>
              </a:rPr>
              <a:t>https://pdf.lv/klimats/</a:t>
            </a:r>
            <a:r>
              <a:rPr lang="lv-LV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FF9EE4-B8F0-7731-C025-67FF5FB0F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145" y="1667440"/>
            <a:ext cx="5434001" cy="2154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84046-FCFE-6B11-9173-B501D4F4A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24" y="1376936"/>
            <a:ext cx="4944655" cy="3432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AA7E2A-423C-8A34-CF51-9C2C3C4BDCDD}"/>
              </a:ext>
            </a:extLst>
          </p:cNvPr>
          <p:cNvSpPr txBox="1"/>
          <p:nvPr/>
        </p:nvSpPr>
        <p:spPr>
          <a:xfrm>
            <a:off x="587814" y="4855111"/>
            <a:ext cx="6400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https://pdf.lv/kalkulators_skoleniem/</a:t>
            </a:r>
            <a:r>
              <a:rPr lang="lv-LV" sz="2400" dirty="0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78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C1AA7-E162-2E9B-1F16-38582851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B433B56B-E25C-9647-9B21-094B179CEA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138F0E8C-02DD-4B47-3F6C-B31B1BE0CAEF}"/>
              </a:ext>
            </a:extLst>
          </p:cNvPr>
          <p:cNvSpPr txBox="1">
            <a:spLocks/>
          </p:cNvSpPr>
          <p:nvPr/>
        </p:nvSpPr>
        <p:spPr>
          <a:xfrm>
            <a:off x="686137" y="478560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lang="lv-LV" sz="4800" kern="0" dirty="0"/>
              <a:t>10</a:t>
            </a: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oktobris- </a:t>
            </a:r>
            <a:r>
              <a:rPr lang="lv-LV" sz="4800" dirty="0"/>
              <a:t>Cits citam diena </a:t>
            </a:r>
          </a:p>
        </p:txBody>
      </p:sp>
      <p:sp>
        <p:nvSpPr>
          <p:cNvPr id="12" name="Google Shape;67;p1">
            <a:extLst>
              <a:ext uri="{FF2B5EF4-FFF2-40B4-BE49-F238E27FC236}">
                <a16:creationId xmlns:a16="http://schemas.microsoft.com/office/drawing/2014/main" id="{C72F49A3-21B0-38CF-51A9-805BCB564CDB}"/>
              </a:ext>
            </a:extLst>
          </p:cNvPr>
          <p:cNvSpPr txBox="1">
            <a:spLocks/>
          </p:cNvSpPr>
          <p:nvPr/>
        </p:nvSpPr>
        <p:spPr>
          <a:xfrm>
            <a:off x="781878" y="3272126"/>
            <a:ext cx="8998226" cy="202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 algn="l" fontAlgn="base"/>
            <a:r>
              <a:rPr lang="en-US" dirty="0"/>
              <a:t>"</a:t>
            </a:r>
            <a:r>
              <a:rPr lang="en-US" dirty="0" err="1"/>
              <a:t>Cits</a:t>
            </a:r>
            <a:r>
              <a:rPr lang="en-US" dirty="0"/>
              <a:t> </a:t>
            </a:r>
            <a:r>
              <a:rPr lang="en-US" dirty="0" err="1"/>
              <a:t>citam</a:t>
            </a:r>
            <a:r>
              <a:rPr lang="en-US" dirty="0"/>
              <a:t> </a:t>
            </a:r>
            <a:r>
              <a:rPr lang="en-US" dirty="0" err="1"/>
              <a:t>diena</a:t>
            </a:r>
            <a:r>
              <a:rPr lang="en-US" dirty="0"/>
              <a:t>" </a:t>
            </a:r>
            <a:r>
              <a:rPr lang="en-US" dirty="0" err="1"/>
              <a:t>fokusējas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 </a:t>
            </a:r>
            <a:r>
              <a:rPr lang="en-US" dirty="0" err="1"/>
              <a:t>emocionālo</a:t>
            </a:r>
            <a:r>
              <a:rPr lang="en-US" dirty="0"/>
              <a:t> </a:t>
            </a:r>
            <a:r>
              <a:rPr lang="en-US" dirty="0" err="1"/>
              <a:t>labbūtību</a:t>
            </a:r>
            <a:r>
              <a:rPr lang="en-US" dirty="0"/>
              <a:t>,</a:t>
            </a:r>
            <a:r>
              <a:rPr lang="lv-LV" dirty="0"/>
              <a:t> </a:t>
            </a:r>
            <a:r>
              <a:rPr lang="en-US" dirty="0" err="1"/>
              <a:t>empātiju</a:t>
            </a:r>
            <a:r>
              <a:rPr lang="en-US" dirty="0"/>
              <a:t> un </a:t>
            </a:r>
            <a:r>
              <a:rPr lang="en-US" dirty="0" err="1"/>
              <a:t>savstarpējo</a:t>
            </a:r>
            <a:r>
              <a:rPr lang="en-US" dirty="0"/>
              <a:t> </a:t>
            </a:r>
            <a:r>
              <a:rPr lang="en-US" dirty="0" err="1"/>
              <a:t>sapratni</a:t>
            </a:r>
            <a:r>
              <a:rPr lang="en-US" dirty="0"/>
              <a:t>,</a:t>
            </a:r>
            <a:r>
              <a:rPr lang="lv-LV" dirty="0"/>
              <a:t> </a:t>
            </a:r>
            <a:r>
              <a:rPr lang="en-US" dirty="0" err="1"/>
              <a:t>sadarbību</a:t>
            </a:r>
            <a:r>
              <a:rPr lang="en-US" dirty="0"/>
              <a:t> un </a:t>
            </a:r>
            <a:r>
              <a:rPr lang="en-US" dirty="0" err="1"/>
              <a:t>uzticēšanos</a:t>
            </a:r>
            <a:r>
              <a:rPr lang="en-US" dirty="0"/>
              <a:t>,</a:t>
            </a:r>
            <a:r>
              <a:rPr lang="lv-LV" dirty="0"/>
              <a:t> </a:t>
            </a:r>
            <a:r>
              <a:rPr lang="en-US" dirty="0" err="1"/>
              <a:t>pozitīvu</a:t>
            </a:r>
            <a:r>
              <a:rPr lang="en-US" dirty="0"/>
              <a:t> </a:t>
            </a:r>
            <a:r>
              <a:rPr lang="en-US" dirty="0" err="1"/>
              <a:t>komunikāciju</a:t>
            </a:r>
            <a:r>
              <a:rPr lang="en-US" dirty="0"/>
              <a:t>.</a:t>
            </a:r>
          </a:p>
        </p:txBody>
      </p:sp>
      <p:sp>
        <p:nvSpPr>
          <p:cNvPr id="2" name="Google Shape;67;p1">
            <a:extLst>
              <a:ext uri="{FF2B5EF4-FFF2-40B4-BE49-F238E27FC236}">
                <a16:creationId xmlns:a16="http://schemas.microsoft.com/office/drawing/2014/main" id="{5AD9C6F3-7E84-B847-035C-8AA4E3AD06DA}"/>
              </a:ext>
            </a:extLst>
          </p:cNvPr>
          <p:cNvSpPr txBox="1">
            <a:spLocks/>
          </p:cNvSpPr>
          <p:nvPr/>
        </p:nvSpPr>
        <p:spPr>
          <a:xfrm>
            <a:off x="686137" y="2030388"/>
            <a:ext cx="10048682" cy="2162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lv-LV" b="1" dirty="0"/>
              <a:t>S</a:t>
            </a:r>
            <a:r>
              <a:rPr lang="fr-FR" b="1" dirty="0" err="1"/>
              <a:t>aite</a:t>
            </a:r>
            <a:r>
              <a:rPr lang="fr-FR" b="1" dirty="0"/>
              <a:t> </a:t>
            </a:r>
            <a:r>
              <a:rPr lang="fr-FR" b="1" dirty="0" err="1"/>
              <a:t>uz</a:t>
            </a:r>
            <a:r>
              <a:rPr lang="fr-FR" b="1" dirty="0"/>
              <a:t> </a:t>
            </a:r>
            <a:r>
              <a:rPr lang="fr-FR" b="1" dirty="0" err="1"/>
              <a:t>video</a:t>
            </a:r>
            <a:r>
              <a:rPr lang="fr-FR" b="1" dirty="0"/>
              <a:t>: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https://youtu.be/e5FHJ3K4LVI</a:t>
            </a:r>
            <a:r>
              <a:rPr lang="en-US" dirty="0"/>
              <a:t> </a:t>
            </a:r>
          </a:p>
          <a:p>
            <a:br>
              <a:rPr lang="en-US" dirty="0"/>
            </a:br>
            <a:endParaRPr kumimoji="0" lang="lv-LV" i="0" u="none" strike="noStrike" kern="0" cap="none" spc="0" normalizeH="0" baseline="0" noProof="0" dirty="0">
              <a:ln>
                <a:noFill/>
              </a:ln>
              <a:solidFill>
                <a:srgbClr val="89663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D60B4660-09FA-1F50-7222-85439695078F}"/>
              </a:ext>
            </a:extLst>
          </p:cNvPr>
          <p:cNvSpPr txBox="1">
            <a:spLocks/>
          </p:cNvSpPr>
          <p:nvPr/>
        </p:nvSpPr>
        <p:spPr>
          <a:xfrm>
            <a:off x="679047" y="1123416"/>
            <a:ext cx="11036644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F6F1E2"/>
              </a:buClr>
              <a:defRPr/>
            </a:pPr>
            <a:r>
              <a:rPr lang="en-US" b="1" dirty="0" err="1">
                <a:solidFill>
                  <a:srgbClr val="FF9900"/>
                </a:solidFill>
              </a:rPr>
              <a:t>Vēstnesis</a:t>
            </a:r>
            <a:r>
              <a:rPr lang="en-US" b="1" dirty="0">
                <a:solidFill>
                  <a:srgbClr val="FF9900"/>
                </a:solidFill>
              </a:rPr>
              <a:t>: </a:t>
            </a:r>
            <a:r>
              <a:rPr lang="lv-LV" sz="2400" b="1" i="1" dirty="0">
                <a:solidFill>
                  <a:srgbClr val="FF9900"/>
                </a:solidFill>
              </a:rPr>
              <a:t>Baiba Martinsone, </a:t>
            </a:r>
            <a:r>
              <a:rPr lang="lv-LV" sz="2400" i="1" dirty="0">
                <a:solidFill>
                  <a:srgbClr val="FF9900"/>
                </a:solidFill>
              </a:rPr>
              <a:t>Latvijas Universitātes profesore, psiholoģe,  Latvijas Sociāli emocionālās mācīšanās programmas autore</a:t>
            </a:r>
            <a:endParaRPr kumimoji="0" lang="lv-LV" sz="2400" i="1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697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E29D4-AFF0-EEC1-0B9D-0A7CD8A74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71C1279A-AA63-3CBD-F059-16F7D8F88D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F630C30E-416E-58B9-2342-0AF920DACA98}"/>
              </a:ext>
            </a:extLst>
          </p:cNvPr>
          <p:cNvSpPr txBox="1">
            <a:spLocks/>
          </p:cNvSpPr>
          <p:nvPr/>
        </p:nvSpPr>
        <p:spPr>
          <a:xfrm>
            <a:off x="584768" y="224560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lang="lv-LV" sz="4800" kern="0" dirty="0"/>
              <a:t>10</a:t>
            </a: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oktobris- </a:t>
            </a:r>
            <a:r>
              <a:rPr lang="lv-LV" sz="4800" dirty="0"/>
              <a:t>Ilgtspējība</a:t>
            </a:r>
          </a:p>
        </p:txBody>
      </p:sp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83D9FF6A-68F2-216A-FFAF-B934599C8C97}"/>
              </a:ext>
            </a:extLst>
          </p:cNvPr>
          <p:cNvSpPr txBox="1">
            <a:spLocks/>
          </p:cNvSpPr>
          <p:nvPr/>
        </p:nvSpPr>
        <p:spPr>
          <a:xfrm>
            <a:off x="264160" y="910056"/>
            <a:ext cx="11350162" cy="72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F6F1E2"/>
              </a:buClr>
              <a:defRPr/>
            </a:pPr>
            <a:r>
              <a:rPr lang="en-US" b="1" dirty="0" err="1">
                <a:solidFill>
                  <a:srgbClr val="FF9900"/>
                </a:solidFill>
              </a:rPr>
              <a:t>Vēstnesis</a:t>
            </a:r>
            <a:r>
              <a:rPr lang="en-US" b="1" dirty="0">
                <a:solidFill>
                  <a:srgbClr val="FF9900"/>
                </a:solidFill>
              </a:rPr>
              <a:t>: </a:t>
            </a:r>
            <a:r>
              <a:rPr lang="lv-LV" b="1" i="1" dirty="0">
                <a:solidFill>
                  <a:srgbClr val="FF9900"/>
                </a:solidFill>
              </a:rPr>
              <a:t>Anrijs Tukulis, </a:t>
            </a:r>
            <a:r>
              <a:rPr lang="lv-LV" i="1" dirty="0">
                <a:solidFill>
                  <a:srgbClr val="FF9900"/>
                </a:solidFill>
              </a:rPr>
              <a:t>"Virši" </a:t>
            </a:r>
            <a:r>
              <a:rPr lang="lv-LV" sz="2200" i="1" dirty="0">
                <a:solidFill>
                  <a:srgbClr val="FF9900"/>
                </a:solidFill>
              </a:rPr>
              <a:t>Ilgtspējas un energoefektivitātes jomas vadītājs</a:t>
            </a:r>
            <a:endParaRPr lang="lv-LV" i="1" kern="0" dirty="0">
              <a:solidFill>
                <a:srgbClr val="FF99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93AAD-2F06-0D8A-A15C-3CFF576D550B}"/>
              </a:ext>
            </a:extLst>
          </p:cNvPr>
          <p:cNvSpPr txBox="1"/>
          <p:nvPr/>
        </p:nvSpPr>
        <p:spPr>
          <a:xfrm>
            <a:off x="798700" y="1528987"/>
            <a:ext cx="8676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u="none" strike="noStrike" dirty="0" err="1">
                <a:solidFill>
                  <a:srgbClr val="71CA6A"/>
                </a:solidFill>
                <a:effectLst/>
                <a:latin typeface="Arial" panose="020B0604020202020204" pitchFamily="34" charset="0"/>
              </a:rPr>
              <a:t>Saite</a:t>
            </a:r>
            <a:r>
              <a:rPr lang="fr-FR" sz="2800" b="1" i="0" u="none" strike="noStrike" dirty="0">
                <a:solidFill>
                  <a:srgbClr val="71CA6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800" b="1" i="0" u="none" strike="noStrike" dirty="0" err="1">
                <a:solidFill>
                  <a:srgbClr val="71CA6A"/>
                </a:solidFill>
                <a:effectLst/>
                <a:latin typeface="Arial" panose="020B0604020202020204" pitchFamily="34" charset="0"/>
              </a:rPr>
              <a:t>uz</a:t>
            </a:r>
            <a:r>
              <a:rPr lang="fr-FR" sz="2800" b="1" i="0" u="none" strike="noStrike" dirty="0">
                <a:solidFill>
                  <a:srgbClr val="71CA6A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2800" b="1" i="0" u="none" strike="noStrike" dirty="0" err="1">
                <a:solidFill>
                  <a:srgbClr val="71CA6A"/>
                </a:solidFill>
                <a:effectLst/>
                <a:latin typeface="Arial" panose="020B0604020202020204" pitchFamily="34" charset="0"/>
              </a:rPr>
              <a:t>video</a:t>
            </a:r>
            <a:r>
              <a:rPr lang="fr-FR" sz="2800" b="1" i="0" u="none" strike="noStrike" dirty="0">
                <a:solidFill>
                  <a:srgbClr val="71CA6A"/>
                </a:solidFill>
                <a:effectLst/>
                <a:latin typeface="Arial" panose="020B0604020202020204" pitchFamily="34" charset="0"/>
              </a:rPr>
              <a:t>: </a:t>
            </a:r>
            <a:endParaRPr lang="lv-LV" sz="2800" b="1" i="0" u="none" strike="noStrike" dirty="0">
              <a:solidFill>
                <a:srgbClr val="71CA6A"/>
              </a:solidFill>
              <a:effectLst/>
              <a:latin typeface="Arial" panose="020B0604020202020204" pitchFamily="34" charset="0"/>
            </a:endParaRPr>
          </a:p>
          <a:p>
            <a:r>
              <a:rPr lang="fr-FR" sz="280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https://www.youtube.com/watch?v=9zelkG-GlSo</a:t>
            </a:r>
            <a:r>
              <a:rPr lang="fr-FR" sz="2800" i="0" u="none" strike="noStrike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 </a:t>
            </a:r>
            <a:endParaRPr lang="lv-LV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56E266-5082-C066-7AF7-18AF31887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82" y="2969669"/>
            <a:ext cx="5921253" cy="16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16742-A8C3-6C51-25A0-D49A176E7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7DFA0E71-9B86-6B0C-41E8-02EE667929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6A28D95D-B35C-1503-AE5F-A636C5BDA91E}"/>
              </a:ext>
            </a:extLst>
          </p:cNvPr>
          <p:cNvSpPr txBox="1">
            <a:spLocks/>
          </p:cNvSpPr>
          <p:nvPr/>
        </p:nvSpPr>
        <p:spPr>
          <a:xfrm>
            <a:off x="584768" y="224560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lang="lv-LV" sz="4800" kern="0" dirty="0"/>
              <a:t>6.- 10</a:t>
            </a: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 oktobris- </a:t>
            </a:r>
            <a:r>
              <a:rPr lang="lv-LV" sz="4800" dirty="0"/>
              <a:t>Ilgtspējība</a:t>
            </a:r>
          </a:p>
        </p:txBody>
      </p:sp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45585C9F-43EB-52FE-C1DB-C04DBBFD1C00}"/>
              </a:ext>
            </a:extLst>
          </p:cNvPr>
          <p:cNvSpPr txBox="1">
            <a:spLocks/>
          </p:cNvSpPr>
          <p:nvPr/>
        </p:nvSpPr>
        <p:spPr>
          <a:xfrm>
            <a:off x="264160" y="910056"/>
            <a:ext cx="11350162" cy="725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F6F1E2"/>
              </a:buClr>
              <a:defRPr/>
            </a:pPr>
            <a:r>
              <a:rPr lang="en-US" b="1" dirty="0" err="1">
                <a:solidFill>
                  <a:srgbClr val="FF9900"/>
                </a:solidFill>
              </a:rPr>
              <a:t>Vēstnesis</a:t>
            </a:r>
            <a:r>
              <a:rPr lang="en-US" b="1" dirty="0">
                <a:solidFill>
                  <a:srgbClr val="FF9900"/>
                </a:solidFill>
              </a:rPr>
              <a:t>: </a:t>
            </a:r>
            <a:r>
              <a:rPr lang="lv-LV" b="1" i="1" dirty="0">
                <a:solidFill>
                  <a:srgbClr val="FF9900"/>
                </a:solidFill>
              </a:rPr>
              <a:t>Anrijs Tukulis, </a:t>
            </a:r>
            <a:r>
              <a:rPr lang="lv-LV" i="1" dirty="0">
                <a:solidFill>
                  <a:srgbClr val="FF9900"/>
                </a:solidFill>
              </a:rPr>
              <a:t>"Virši" </a:t>
            </a:r>
            <a:r>
              <a:rPr lang="lv-LV" sz="2200" i="1" dirty="0">
                <a:solidFill>
                  <a:srgbClr val="FF9900"/>
                </a:solidFill>
              </a:rPr>
              <a:t>Ilgtspējas un energoefektivitātes jomas vadītājs</a:t>
            </a:r>
            <a:endParaRPr lang="lv-LV" i="1" kern="0" dirty="0">
              <a:solidFill>
                <a:srgbClr val="FF9900"/>
              </a:solidFill>
            </a:endParaRPr>
          </a:p>
        </p:txBody>
      </p:sp>
      <p:sp>
        <p:nvSpPr>
          <p:cNvPr id="9" name="Google Shape;67;p1">
            <a:extLst>
              <a:ext uri="{FF2B5EF4-FFF2-40B4-BE49-F238E27FC236}">
                <a16:creationId xmlns:a16="http://schemas.microsoft.com/office/drawing/2014/main" id="{AC48C1FD-B378-DB6B-5443-AE8A367650EB}"/>
              </a:ext>
            </a:extLst>
          </p:cNvPr>
          <p:cNvSpPr txBox="1">
            <a:spLocks/>
          </p:cNvSpPr>
          <p:nvPr/>
        </p:nvSpPr>
        <p:spPr>
          <a:xfrm>
            <a:off x="485124" y="1869440"/>
            <a:ext cx="10665445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33400" indent="-457200" algn="l" fontAlgn="base">
              <a:buFont typeface="Wingdings" panose="05000000000000000000" pitchFamily="2" charset="2"/>
              <a:buChar char="Ø"/>
            </a:pPr>
            <a:r>
              <a:rPr lang="lv-LV" sz="2400" dirty="0"/>
              <a:t>Darba lapa ''Enerģijas detektīvs''–  5.- 12. klasei. </a:t>
            </a:r>
            <a:r>
              <a:rPr lang="lv-LV" sz="2400" dirty="0">
                <a:solidFill>
                  <a:srgbClr val="46788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https://www.elektrum.lv/lv/majai/energoefektivitate/dokumenti/darba-lapa-energijas-detektivs</a:t>
            </a:r>
            <a:r>
              <a:rPr lang="lv-LV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lv-LV" sz="16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148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B7705-7B24-9C7C-F62B-50D97726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258BA95E-D70C-4472-03D2-B3D899DB42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66;p1">
            <a:extLst>
              <a:ext uri="{FF2B5EF4-FFF2-40B4-BE49-F238E27FC236}">
                <a16:creationId xmlns:a16="http://schemas.microsoft.com/office/drawing/2014/main" id="{6DC5ACDA-0195-B83D-EBBC-263EB4855AC4}"/>
              </a:ext>
            </a:extLst>
          </p:cNvPr>
          <p:cNvSpPr txBox="1">
            <a:spLocks/>
          </p:cNvSpPr>
          <p:nvPr/>
        </p:nvSpPr>
        <p:spPr>
          <a:xfrm>
            <a:off x="4890052" y="2235200"/>
            <a:ext cx="703690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800"/>
              <a:buFont typeface="Open Sans"/>
              <a:buNone/>
              <a:defRPr sz="48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F1E2"/>
              </a:buClr>
              <a:buSzPts val="4800"/>
              <a:buFont typeface="Open Sans"/>
              <a:buNone/>
              <a:tabLst/>
              <a:defRPr/>
            </a:pPr>
            <a:r>
              <a:rPr lang="lv-LV" sz="6000" kern="0" dirty="0"/>
              <a:t>Lai izdodas!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F1E2"/>
              </a:buClr>
              <a:buSzPts val="4800"/>
              <a:buFont typeface="Open Sans"/>
              <a:buNone/>
              <a:tabLst/>
              <a:defRPr/>
            </a:pPr>
            <a:r>
              <a:rPr lang="lv-LV" kern="0" dirty="0"/>
              <a:t>Paldies par uzmanību!</a:t>
            </a:r>
            <a:endParaRPr kumimoji="0" lang="lv-LV" sz="48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6107B-EFC9-4E0F-E35A-EE634EED3F7C}"/>
              </a:ext>
            </a:extLst>
          </p:cNvPr>
          <p:cNvSpPr txBox="1"/>
          <p:nvPr/>
        </p:nvSpPr>
        <p:spPr>
          <a:xfrm>
            <a:off x="5382260" y="5456535"/>
            <a:ext cx="6830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rgbClr val="FF9900"/>
                </a:solidFill>
              </a:rPr>
              <a:t>MIRKĻBIRKAS</a:t>
            </a:r>
            <a:r>
              <a:rPr lang="lv-LV" dirty="0"/>
              <a:t> </a:t>
            </a:r>
          </a:p>
          <a:p>
            <a:r>
              <a:rPr lang="lv-LV" b="1" dirty="0"/>
              <a:t>#</a:t>
            </a:r>
            <a:r>
              <a:rPr lang="lv-LV" sz="2000" dirty="0"/>
              <a:t>KarjerasNedēļa; 	 </a:t>
            </a:r>
            <a:r>
              <a:rPr lang="lv-LV" sz="2000" b="1" dirty="0"/>
              <a:t>#</a:t>
            </a:r>
            <a:r>
              <a:rPr lang="lv-LV" sz="2000" dirty="0"/>
              <a:t>KarjerasNedēļa2025;</a:t>
            </a:r>
            <a:endParaRPr lang="lv-LV" dirty="0"/>
          </a:p>
          <a:p>
            <a:r>
              <a:rPr lang="lv-LV" dirty="0"/>
              <a:t>• Facebook platformā atzīmējot lapas @TavaiKarjerai un @VIAA.lv;</a:t>
            </a:r>
          </a:p>
        </p:txBody>
      </p:sp>
    </p:spTree>
    <p:extLst>
      <p:ext uri="{BB962C8B-B14F-4D97-AF65-F5344CB8AC3E}">
        <p14:creationId xmlns:p14="http://schemas.microsoft.com/office/powerpoint/2010/main" val="8890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43C0140D-5F57-877C-5D44-19621DC17B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851A6701-DEF3-643B-1687-58DBDF8F5A49}"/>
              </a:ext>
            </a:extLst>
          </p:cNvPr>
          <p:cNvSpPr txBox="1">
            <a:spLocks/>
          </p:cNvSpPr>
          <p:nvPr/>
        </p:nvSpPr>
        <p:spPr>
          <a:xfrm>
            <a:off x="650590" y="416776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lang="en-US" sz="4800" dirty="0"/>
              <a:t>6.oktobris. </a:t>
            </a:r>
            <a:r>
              <a:rPr lang="en-US" sz="4800" dirty="0" err="1"/>
              <a:t>Ūdens</a:t>
            </a:r>
            <a:r>
              <a:rPr lang="en-US" sz="4800" dirty="0"/>
              <a:t> </a:t>
            </a:r>
            <a:r>
              <a:rPr lang="en-US" sz="4800" dirty="0" err="1"/>
              <a:t>diena</a:t>
            </a:r>
            <a:endParaRPr kumimoji="0" lang="lv-LV" sz="48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67;p1">
            <a:extLst>
              <a:ext uri="{FF2B5EF4-FFF2-40B4-BE49-F238E27FC236}">
                <a16:creationId xmlns:a16="http://schemas.microsoft.com/office/drawing/2014/main" id="{CA6F2204-A5EF-2A9B-C463-615E586C5F64}"/>
              </a:ext>
            </a:extLst>
          </p:cNvPr>
          <p:cNvSpPr txBox="1">
            <a:spLocks/>
          </p:cNvSpPr>
          <p:nvPr/>
        </p:nvSpPr>
        <p:spPr>
          <a:xfrm>
            <a:off x="679047" y="1123415"/>
            <a:ext cx="11036644" cy="1042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F6F1E2"/>
              </a:buClr>
              <a:defRPr/>
            </a:pPr>
            <a:r>
              <a:rPr lang="en-US" b="1" dirty="0" err="1">
                <a:solidFill>
                  <a:srgbClr val="FF9900"/>
                </a:solidFill>
              </a:rPr>
              <a:t>Vēstnesis</a:t>
            </a:r>
            <a:r>
              <a:rPr lang="en-US" b="1" dirty="0">
                <a:solidFill>
                  <a:srgbClr val="FF9900"/>
                </a:solidFill>
              </a:rPr>
              <a:t>: </a:t>
            </a:r>
            <a:r>
              <a:rPr lang="lv-LV" sz="2400" b="1" i="1" dirty="0">
                <a:solidFill>
                  <a:srgbClr val="FF9900"/>
                </a:solidFill>
              </a:rPr>
              <a:t>Sandis Dejus</a:t>
            </a:r>
            <a:r>
              <a:rPr lang="lv-LV" sz="2400" i="1" dirty="0">
                <a:solidFill>
                  <a:srgbClr val="FF9900"/>
                </a:solidFill>
              </a:rPr>
              <a:t>, Ūdens sistēmu un biotehnoloģiju institūta vadošais pētnieks, RTU asoc.profesors</a:t>
            </a:r>
            <a:endParaRPr kumimoji="0" lang="lv-LV" sz="2400" b="0" i="1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67;p1">
            <a:extLst>
              <a:ext uri="{FF2B5EF4-FFF2-40B4-BE49-F238E27FC236}">
                <a16:creationId xmlns:a16="http://schemas.microsoft.com/office/drawing/2014/main" id="{F3A9CB4B-153D-E3DC-CDEA-F773BB5CF422}"/>
              </a:ext>
            </a:extLst>
          </p:cNvPr>
          <p:cNvSpPr txBox="1">
            <a:spLocks/>
          </p:cNvSpPr>
          <p:nvPr/>
        </p:nvSpPr>
        <p:spPr>
          <a:xfrm>
            <a:off x="650590" y="2458995"/>
            <a:ext cx="9476049" cy="281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lv-LV" b="1" dirty="0"/>
              <a:t>Saites uz video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Sandi </a:t>
            </a:r>
            <a:r>
              <a:rPr lang="en-US" b="1" dirty="0" err="1"/>
              <a:t>Dejus</a:t>
            </a:r>
            <a:r>
              <a:rPr lang="en-US" b="1" dirty="0"/>
              <a:t> - VIAA</a:t>
            </a:r>
            <a:endParaRPr lang="en-US" dirty="0"/>
          </a:p>
          <a:p>
            <a:pPr lvl="1" algn="l"/>
            <a:r>
              <a:rPr lang="lv-LV" sz="2200" b="1" dirty="0"/>
              <a:t>Skolēniem: </a:t>
            </a:r>
            <a:r>
              <a:rPr lang="lv-LV" sz="2200" b="1" u="sng" dirty="0">
                <a:hlinkClick r:id="rId3"/>
              </a:rPr>
              <a:t>https://youtu.be/_6DV5GUMkG4</a:t>
            </a:r>
            <a:r>
              <a:rPr lang="lv-LV" sz="2200" b="1" dirty="0"/>
              <a:t> </a:t>
            </a:r>
            <a:endParaRPr lang="en-US" sz="2200" dirty="0">
              <a:latin typeface="Open Sans"/>
            </a:endParaRPr>
          </a:p>
          <a:p>
            <a:pPr lvl="1" algn="l"/>
            <a:r>
              <a:rPr lang="lv-LV" sz="2200" b="1" dirty="0"/>
              <a:t>Skolotājiem: </a:t>
            </a:r>
            <a:r>
              <a:rPr lang="lv-LV" sz="2200" b="1" u="sng" dirty="0">
                <a:hlinkClick r:id="rId4"/>
              </a:rPr>
              <a:t>https://youtu.be/qWRAInqEkaY</a:t>
            </a:r>
            <a:endParaRPr lang="en-US" b="1" u="sng" dirty="0"/>
          </a:p>
          <a:p>
            <a:pPr algn="l"/>
            <a:r>
              <a:rPr lang="en-US" sz="3000" b="1" dirty="0">
                <a:solidFill>
                  <a:schemeClr val="accent6"/>
                </a:solidFill>
              </a:rPr>
              <a:t>SIA “</a:t>
            </a:r>
            <a:r>
              <a:rPr lang="en-US" sz="3000" b="1" dirty="0" err="1">
                <a:solidFill>
                  <a:schemeClr val="accent6"/>
                </a:solidFill>
              </a:rPr>
              <a:t>Rīgas</a:t>
            </a:r>
            <a:r>
              <a:rPr lang="en-US" sz="3000" b="1" dirty="0">
                <a:solidFill>
                  <a:schemeClr val="accent6"/>
                </a:solidFill>
              </a:rPr>
              <a:t> </a:t>
            </a:r>
            <a:r>
              <a:rPr lang="en-US" sz="3000" b="1" dirty="0" err="1">
                <a:solidFill>
                  <a:schemeClr val="accent6"/>
                </a:solidFill>
              </a:rPr>
              <a:t>Ūdens</a:t>
            </a:r>
            <a:r>
              <a:rPr lang="en-US" sz="3000" b="1" dirty="0">
                <a:solidFill>
                  <a:schemeClr val="accent6"/>
                </a:solidFill>
              </a:rPr>
              <a:t>” </a:t>
            </a:r>
            <a:r>
              <a:rPr lang="en-US" sz="3000" b="1" dirty="0" err="1">
                <a:solidFill>
                  <a:schemeClr val="accent6"/>
                </a:solidFill>
              </a:rPr>
              <a:t>Ūdens</a:t>
            </a:r>
            <a:r>
              <a:rPr lang="en-US" sz="3000" b="1" dirty="0">
                <a:solidFill>
                  <a:schemeClr val="accent6"/>
                </a:solidFill>
              </a:rPr>
              <a:t> </a:t>
            </a:r>
            <a:r>
              <a:rPr lang="en-US" sz="3000" b="1" dirty="0" err="1">
                <a:solidFill>
                  <a:schemeClr val="accent6"/>
                </a:solidFill>
              </a:rPr>
              <a:t>skola</a:t>
            </a:r>
            <a:r>
              <a:rPr lang="en-US" sz="3000" b="1" dirty="0">
                <a:solidFill>
                  <a:schemeClr val="accent6"/>
                </a:solidFill>
              </a:rPr>
              <a:t> (</a:t>
            </a:r>
            <a:r>
              <a:rPr lang="en-US" sz="3000" b="1" dirty="0" err="1">
                <a:solidFill>
                  <a:schemeClr val="accent6"/>
                </a:solidFill>
              </a:rPr>
              <a:t>infografikas</a:t>
            </a:r>
            <a:r>
              <a:rPr lang="en-US" sz="3000" b="1" dirty="0">
                <a:solidFill>
                  <a:schemeClr val="accent6"/>
                </a:solidFill>
              </a:rPr>
              <a:t>, </a:t>
            </a:r>
            <a:r>
              <a:rPr lang="en-US" sz="3000" b="1" dirty="0" err="1">
                <a:solidFill>
                  <a:schemeClr val="accent6"/>
                </a:solidFill>
              </a:rPr>
              <a:t>pētījumi</a:t>
            </a:r>
            <a:r>
              <a:rPr lang="en-US" sz="3000" b="1" dirty="0">
                <a:solidFill>
                  <a:schemeClr val="accent6"/>
                </a:solidFill>
              </a:rPr>
              <a:t>, </a:t>
            </a:r>
            <a:r>
              <a:rPr lang="en-US" sz="3000" b="1" dirty="0" err="1">
                <a:solidFill>
                  <a:schemeClr val="accent6"/>
                </a:solidFill>
              </a:rPr>
              <a:t>informācija</a:t>
            </a:r>
            <a:r>
              <a:rPr lang="en-US" sz="3000" b="1" dirty="0">
                <a:solidFill>
                  <a:schemeClr val="accent6"/>
                </a:solidFill>
              </a:rPr>
              <a:t>) </a:t>
            </a:r>
            <a:r>
              <a:rPr lang="en-US" sz="2000" b="1" dirty="0">
                <a:hlinkClick r:id="rId5"/>
              </a:rPr>
              <a:t>https://www.rigasudens.lv/lv/udens-skola</a:t>
            </a:r>
            <a:r>
              <a:rPr lang="en-US" sz="2000" b="1" dirty="0"/>
              <a:t> </a:t>
            </a:r>
          </a:p>
          <a:p>
            <a:pPr marL="0" indent="0" algn="l"/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ED8307-1802-02C0-F4C1-E62FE749DD98}"/>
              </a:ext>
            </a:extLst>
          </p:cNvPr>
          <p:cNvGrpSpPr/>
          <p:nvPr/>
        </p:nvGrpSpPr>
        <p:grpSpPr>
          <a:xfrm>
            <a:off x="92644" y="6441224"/>
            <a:ext cx="10791232" cy="3529288"/>
            <a:chOff x="650590" y="1941267"/>
            <a:chExt cx="10791232" cy="35292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30F4A01-18EB-7EE9-BC76-97B7F8336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590" y="2036069"/>
              <a:ext cx="3366836" cy="33134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BD9828-9D45-9050-86EF-80A2A19D2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526" y="2000201"/>
              <a:ext cx="3695794" cy="34325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083AE2-B475-6075-63FC-E36DFF167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420" y="1941267"/>
              <a:ext cx="3130402" cy="3529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7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-0.40695 L 0.03659 -0.65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6363E-7EF0-7F3A-0E8A-44D23CAFD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185C109F-160C-71B8-A00C-CE48CF3F2A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60CDF00E-B0B0-62B4-E899-166BE2A307FF}"/>
              </a:ext>
            </a:extLst>
          </p:cNvPr>
          <p:cNvSpPr txBox="1">
            <a:spLocks/>
          </p:cNvSpPr>
          <p:nvPr/>
        </p:nvSpPr>
        <p:spPr>
          <a:xfrm>
            <a:off x="650590" y="84332"/>
            <a:ext cx="10565801" cy="90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lang="en-US" sz="4800" dirty="0"/>
              <a:t>6.oktobris. </a:t>
            </a:r>
            <a:r>
              <a:rPr lang="en-US" sz="4800" dirty="0" err="1"/>
              <a:t>Ūdens</a:t>
            </a:r>
            <a:r>
              <a:rPr lang="en-US" sz="4800" dirty="0"/>
              <a:t> </a:t>
            </a:r>
            <a:r>
              <a:rPr lang="en-US" sz="4800" dirty="0" err="1"/>
              <a:t>diena</a:t>
            </a:r>
            <a:endParaRPr kumimoji="0" lang="lv-LV" sz="48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8B74B-894D-E9E3-B0AB-1D3AC5A3B61B}"/>
              </a:ext>
            </a:extLst>
          </p:cNvPr>
          <p:cNvSpPr txBox="1"/>
          <p:nvPr/>
        </p:nvSpPr>
        <p:spPr>
          <a:xfrm>
            <a:off x="272673" y="1337482"/>
            <a:ext cx="102871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71CA6A"/>
              </a:buClr>
            </a:pPr>
            <a:r>
              <a:rPr lang="en-US" sz="2800" dirty="0">
                <a:latin typeface="Open Sans"/>
                <a:hlinkClick r:id="rId3"/>
              </a:rPr>
              <a:t>https://profesijupasaule.lv/</a:t>
            </a:r>
            <a:r>
              <a:rPr lang="en-US" sz="2800" dirty="0">
                <a:latin typeface="Open Sans"/>
              </a:rPr>
              <a:t>  -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ar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ūdeni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saistīto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profesiju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izpēte</a:t>
            </a:r>
            <a:endParaRPr lang="en-US" sz="2800" b="1" dirty="0">
              <a:solidFill>
                <a:srgbClr val="71CA6A"/>
              </a:solidFill>
              <a:latin typeface="Open Sans"/>
            </a:endParaRPr>
          </a:p>
          <a:p>
            <a:pPr>
              <a:buClr>
                <a:srgbClr val="71CA6A"/>
              </a:buClr>
            </a:pPr>
            <a:endParaRPr lang="en-US" sz="2800" dirty="0">
              <a:solidFill>
                <a:srgbClr val="71CA6A"/>
              </a:solidFill>
              <a:latin typeface="Open Sans"/>
            </a:endParaRPr>
          </a:p>
          <a:p>
            <a:pPr>
              <a:buClr>
                <a:srgbClr val="71CA6A"/>
              </a:buClr>
            </a:pP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Latvijas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Vides,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ģeoloģijas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un </a:t>
            </a:r>
            <a:r>
              <a:rPr lang="en-US" sz="2800" dirty="0" err="1">
                <a:solidFill>
                  <a:srgbClr val="71CA6A"/>
                </a:solidFill>
                <a:latin typeface="Open Sans"/>
                <a:hlinkClick r:id="rId4"/>
              </a:rPr>
              <a:t>meteoroloģijas</a:t>
            </a:r>
            <a:r>
              <a:rPr lang="en-US" sz="2800" dirty="0">
                <a:solidFill>
                  <a:srgbClr val="71CA6A"/>
                </a:solidFill>
                <a:latin typeface="Open Sans"/>
                <a:hlinkClick r:id="rId4"/>
              </a:rPr>
              <a:t> </a:t>
            </a:r>
            <a:r>
              <a:rPr lang="en-US" sz="2800" dirty="0" err="1">
                <a:solidFill>
                  <a:srgbClr val="71CA6A"/>
                </a:solidFill>
                <a:latin typeface="Open Sans"/>
                <a:hlinkClick r:id="rId4"/>
              </a:rPr>
              <a:t>centrs</a:t>
            </a:r>
            <a:r>
              <a:rPr lang="en-US" sz="2800" dirty="0">
                <a:solidFill>
                  <a:srgbClr val="71CA6A"/>
                </a:solidFill>
                <a:latin typeface="Open Sans"/>
                <a:hlinkClick r:id="rId4"/>
              </a:rPr>
              <a:t> </a:t>
            </a:r>
            <a:endParaRPr lang="en-US" sz="2800" dirty="0">
              <a:solidFill>
                <a:srgbClr val="71CA6A"/>
              </a:solidFill>
              <a:latin typeface="Open Sans"/>
            </a:endParaRPr>
          </a:p>
          <a:p>
            <a:pPr>
              <a:buClr>
                <a:srgbClr val="71CA6A"/>
              </a:buClr>
            </a:pPr>
            <a:endParaRPr lang="en-US" sz="2800" dirty="0">
              <a:latin typeface="Open Sans"/>
              <a:hlinkClick r:id="rId5"/>
            </a:endParaRPr>
          </a:p>
          <a:p>
            <a:pPr>
              <a:buClr>
                <a:srgbClr val="71CA6A"/>
              </a:buClr>
            </a:pPr>
            <a:r>
              <a:rPr lang="en-US" sz="2800" dirty="0" err="1">
                <a:latin typeface="Open Sans"/>
                <a:hlinkClick r:id="rId5"/>
              </a:rPr>
              <a:t>Klimata</a:t>
            </a:r>
            <a:r>
              <a:rPr lang="en-US" sz="2800" dirty="0">
                <a:latin typeface="Open Sans"/>
                <a:hlinkClick r:id="rId5"/>
              </a:rPr>
              <a:t> </a:t>
            </a:r>
            <a:r>
              <a:rPr lang="en-US" sz="2800" dirty="0" err="1">
                <a:latin typeface="Open Sans"/>
                <a:hlinkClick r:id="rId5"/>
              </a:rPr>
              <a:t>portāls</a:t>
            </a:r>
            <a:r>
              <a:rPr lang="en-US" sz="2800" dirty="0">
                <a:latin typeface="Open Sans"/>
                <a:hlinkClick r:id="rId5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Open Sans"/>
              </a:rPr>
              <a:t>(</a:t>
            </a:r>
            <a:r>
              <a:rPr lang="en-US" sz="2800" b="1" dirty="0" err="1">
                <a:solidFill>
                  <a:schemeClr val="accent6"/>
                </a:solidFill>
                <a:latin typeface="Open Sans"/>
              </a:rPr>
              <a:t>interaktīvie</a:t>
            </a:r>
            <a:r>
              <a:rPr lang="en-US" sz="2800" b="1" dirty="0">
                <a:solidFill>
                  <a:schemeClr val="accent6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  <a:latin typeface="Open Sans"/>
              </a:rPr>
              <a:t>rīki</a:t>
            </a:r>
            <a:r>
              <a:rPr lang="en-US" sz="2800" b="1" dirty="0">
                <a:solidFill>
                  <a:schemeClr val="accent6"/>
                </a:solidFill>
                <a:latin typeface="Open Sans"/>
              </a:rPr>
              <a:t>)</a:t>
            </a:r>
          </a:p>
          <a:p>
            <a:pPr>
              <a:buClr>
                <a:srgbClr val="71CA6A"/>
              </a:buClr>
            </a:pPr>
            <a:r>
              <a:rPr lang="en-US" sz="2800" dirty="0">
                <a:latin typeface="Open Sans"/>
              </a:rPr>
              <a:t> </a:t>
            </a:r>
          </a:p>
          <a:p>
            <a:pPr>
              <a:buClr>
                <a:srgbClr val="71CA6A"/>
              </a:buClr>
            </a:pP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Aprēķināt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savu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Ūdens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pēdas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nospiedumu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latin typeface="Open Sans"/>
              </a:rPr>
              <a:t>-</a:t>
            </a:r>
            <a:r>
              <a:rPr lang="en-US" sz="2800" b="1" dirty="0">
                <a:latin typeface="Open Sans"/>
              </a:rPr>
              <a:t> </a:t>
            </a:r>
            <a:r>
              <a:rPr lang="en-US" sz="2800" dirty="0">
                <a:latin typeface="Open Sans"/>
                <a:hlinkClick r:id="rId6"/>
              </a:rPr>
              <a:t>Personal water footprint calculator – Water Footprint Network</a:t>
            </a:r>
            <a:r>
              <a:rPr lang="en-US" sz="2800" dirty="0">
                <a:latin typeface="Open Sans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6759E-66FF-8ACE-7510-F809B2D85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026" y="84332"/>
            <a:ext cx="1790974" cy="1597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4243" y="2130173"/>
            <a:ext cx="3051300" cy="16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6363E-7EF0-7F3A-0E8A-44D23CAFD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185C109F-160C-71B8-A00C-CE48CF3F2A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60CDF00E-B0B0-62B4-E899-166BE2A307FF}"/>
              </a:ext>
            </a:extLst>
          </p:cNvPr>
          <p:cNvSpPr txBox="1">
            <a:spLocks/>
          </p:cNvSpPr>
          <p:nvPr/>
        </p:nvSpPr>
        <p:spPr>
          <a:xfrm>
            <a:off x="650590" y="416776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lang="en-US" sz="4800" dirty="0"/>
              <a:t>6.oktobris. </a:t>
            </a:r>
            <a:r>
              <a:rPr lang="en-US" sz="4800" dirty="0" err="1"/>
              <a:t>Ūdens</a:t>
            </a:r>
            <a:r>
              <a:rPr lang="en-US" sz="4800" dirty="0"/>
              <a:t> </a:t>
            </a:r>
            <a:r>
              <a:rPr lang="en-US" sz="4800" dirty="0" err="1"/>
              <a:t>diena</a:t>
            </a:r>
            <a:endParaRPr kumimoji="0" lang="lv-LV" sz="48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8B74B-894D-E9E3-B0AB-1D3AC5A3B61B}"/>
              </a:ext>
            </a:extLst>
          </p:cNvPr>
          <p:cNvSpPr txBox="1"/>
          <p:nvPr/>
        </p:nvSpPr>
        <p:spPr>
          <a:xfrm>
            <a:off x="341194" y="1555845"/>
            <a:ext cx="1087519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71CA6A"/>
              </a:buClr>
            </a:pPr>
            <a:r>
              <a:rPr lang="en-US" sz="2800" dirty="0">
                <a:latin typeface="Open Sans"/>
                <a:hlinkClick r:id="rId3"/>
              </a:rPr>
              <a:t>https://www.rjtc.lv/</a:t>
            </a:r>
            <a:r>
              <a:rPr lang="en-US" sz="2800" dirty="0">
                <a:latin typeface="Open Sans"/>
              </a:rPr>
              <a:t>  </a:t>
            </a:r>
            <a:r>
              <a:rPr lang="en-US" sz="2800" dirty="0">
                <a:solidFill>
                  <a:schemeClr val="accent6"/>
                </a:solidFill>
                <a:latin typeface="Open Sans"/>
              </a:rPr>
              <a:t>-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Rīgas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Jauno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tehniķu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centrs</a:t>
            </a:r>
            <a:endParaRPr lang="en-US" sz="2800" b="1" dirty="0">
              <a:solidFill>
                <a:srgbClr val="71CA6A"/>
              </a:solidFill>
              <a:latin typeface="Open Sans"/>
            </a:endParaRPr>
          </a:p>
          <a:p>
            <a:pPr>
              <a:buClr>
                <a:srgbClr val="71CA6A"/>
              </a:buClr>
            </a:pPr>
            <a:endParaRPr lang="en-US" sz="2400" dirty="0">
              <a:latin typeface="Open Sans"/>
            </a:endParaRPr>
          </a:p>
          <a:p>
            <a:pPr>
              <a:buClr>
                <a:srgbClr val="71CA6A"/>
              </a:buClr>
            </a:pPr>
            <a:r>
              <a:rPr lang="en-US" sz="2800" dirty="0" err="1">
                <a:latin typeface="Open Sans"/>
              </a:rPr>
              <a:t>Izstrādāt</a:t>
            </a:r>
            <a:r>
              <a:rPr lang="en-US" sz="2800" dirty="0">
                <a:latin typeface="Open Sans"/>
              </a:rPr>
              <a:t> </a:t>
            </a:r>
            <a:r>
              <a:rPr lang="en-US" sz="2800" dirty="0" err="1">
                <a:latin typeface="Open Sans"/>
              </a:rPr>
              <a:t>aptaujas</a:t>
            </a:r>
            <a:r>
              <a:rPr lang="en-US" sz="2800" dirty="0">
                <a:latin typeface="Open Sans"/>
              </a:rPr>
              <a:t> </a:t>
            </a:r>
            <a:r>
              <a:rPr lang="en-US" sz="2800" dirty="0" err="1">
                <a:latin typeface="Open Sans"/>
              </a:rPr>
              <a:t>projektu</a:t>
            </a:r>
            <a:r>
              <a:rPr lang="en-US" sz="2800" dirty="0">
                <a:latin typeface="Open Sans"/>
              </a:rPr>
              <a:t> 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„Ko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cilvēks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var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darīt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bez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ūdens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?”</a:t>
            </a:r>
          </a:p>
          <a:p>
            <a:pPr>
              <a:buClr>
                <a:srgbClr val="71CA6A"/>
              </a:buClr>
            </a:pPr>
            <a:endParaRPr lang="en-US" sz="2400" dirty="0">
              <a:solidFill>
                <a:srgbClr val="71CA6A"/>
              </a:solidFill>
              <a:latin typeface="Open Sans"/>
            </a:endParaRPr>
          </a:p>
          <a:p>
            <a:pPr>
              <a:buClr>
                <a:srgbClr val="71CA6A"/>
              </a:buClr>
            </a:pP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Veikt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eksperimentu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un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izmērīt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,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cik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daudz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neizmantota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ūdens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aiztek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laikā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,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kamēr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cilvēks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tīra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zobus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.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Aprēķināt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ūdens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pateriņu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un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izmaksas</a:t>
            </a:r>
            <a:r>
              <a:rPr lang="en-US" sz="2800" b="1" dirty="0">
                <a:latin typeface="Open Sans"/>
              </a:rPr>
              <a:t> </a:t>
            </a:r>
            <a:r>
              <a:rPr lang="en-US" sz="2800" dirty="0">
                <a:latin typeface="Open Sans"/>
              </a:rPr>
              <a:t>(</a:t>
            </a:r>
            <a:r>
              <a:rPr lang="en-US" sz="2800" dirty="0" err="1">
                <a:latin typeface="Open Sans"/>
              </a:rPr>
              <a:t>matemātika</a:t>
            </a:r>
            <a:r>
              <a:rPr lang="en-US" sz="2800" dirty="0">
                <a:latin typeface="Open Sans"/>
              </a:rPr>
              <a:t>, </a:t>
            </a:r>
            <a:r>
              <a:rPr lang="en-US" sz="2800" dirty="0" err="1">
                <a:latin typeface="Open Sans"/>
              </a:rPr>
              <a:t>sociālās</a:t>
            </a:r>
            <a:r>
              <a:rPr lang="en-US" sz="2800" dirty="0">
                <a:latin typeface="Open Sans"/>
              </a:rPr>
              <a:t> </a:t>
            </a:r>
            <a:r>
              <a:rPr lang="en-US" sz="2800" dirty="0" err="1">
                <a:latin typeface="Open Sans"/>
              </a:rPr>
              <a:t>zinības</a:t>
            </a:r>
            <a:r>
              <a:rPr lang="en-US" sz="2800" dirty="0">
                <a:latin typeface="Open Sans"/>
              </a:rPr>
              <a:t>)</a:t>
            </a:r>
          </a:p>
          <a:p>
            <a:pPr>
              <a:buClr>
                <a:srgbClr val="71CA6A"/>
              </a:buClr>
            </a:pPr>
            <a:endParaRPr lang="en-US" sz="2400" dirty="0">
              <a:latin typeface="Open Sans"/>
            </a:endParaRPr>
          </a:p>
          <a:p>
            <a:pPr marL="342900" indent="-342900">
              <a:buClr>
                <a:srgbClr val="71CA6A"/>
              </a:buClr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01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54A04-E583-C899-C515-9DA4C911A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B815BF9D-AFF2-6C20-D257-FDC3E0159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404B3C2F-1732-98C7-437A-F5DB9654AC31}"/>
              </a:ext>
            </a:extLst>
          </p:cNvPr>
          <p:cNvSpPr txBox="1">
            <a:spLocks/>
          </p:cNvSpPr>
          <p:nvPr/>
        </p:nvSpPr>
        <p:spPr>
          <a:xfrm>
            <a:off x="650590" y="416776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lang="en-US" sz="4800" dirty="0"/>
              <a:t>6.oktobris. </a:t>
            </a:r>
            <a:r>
              <a:rPr lang="en-US" sz="4800" dirty="0" err="1"/>
              <a:t>Ūdens</a:t>
            </a:r>
            <a:r>
              <a:rPr lang="en-US" sz="4800" dirty="0"/>
              <a:t> </a:t>
            </a:r>
            <a:r>
              <a:rPr lang="en-US" sz="4800" dirty="0" err="1"/>
              <a:t>diena</a:t>
            </a:r>
            <a:endParaRPr kumimoji="0" lang="lv-LV" sz="48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2F47F-7EFC-6118-95E7-FDE49790DD42}"/>
              </a:ext>
            </a:extLst>
          </p:cNvPr>
          <p:cNvSpPr txBox="1"/>
          <p:nvPr/>
        </p:nvSpPr>
        <p:spPr>
          <a:xfrm>
            <a:off x="423081" y="1651403"/>
            <a:ext cx="101266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71CA6A"/>
              </a:buClr>
              <a:buFont typeface="+mj-lt"/>
              <a:buAutoNum type="arabicPeriod" startAt="8"/>
            </a:pPr>
            <a:endParaRPr lang="en-US" sz="2400" dirty="0">
              <a:solidFill>
                <a:srgbClr val="71CA6A"/>
              </a:solidFill>
            </a:endParaRPr>
          </a:p>
          <a:p>
            <a:pPr>
              <a:buClr>
                <a:srgbClr val="71CA6A"/>
              </a:buClr>
            </a:pP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Atkārtot</a:t>
            </a:r>
            <a:r>
              <a:rPr lang="en-US" sz="2800" dirty="0">
                <a:latin typeface="Open Sans"/>
                <a:hlinkClick r:id="rId3"/>
              </a:rPr>
              <a:t> </a:t>
            </a:r>
            <a:r>
              <a:rPr lang="en-US" sz="2800" dirty="0" err="1">
                <a:latin typeface="Open Sans"/>
                <a:hlinkClick r:id="rId3"/>
              </a:rPr>
              <a:t>ūdens</a:t>
            </a:r>
            <a:r>
              <a:rPr lang="en-US" sz="2800" dirty="0">
                <a:latin typeface="Open Sans"/>
                <a:hlinkClick r:id="rId3"/>
              </a:rPr>
              <a:t> </a:t>
            </a:r>
            <a:r>
              <a:rPr lang="en-US" sz="2800" dirty="0" err="1">
                <a:latin typeface="Open Sans"/>
                <a:hlinkClick r:id="rId3"/>
              </a:rPr>
              <a:t>aprites</a:t>
            </a:r>
            <a:r>
              <a:rPr lang="en-US" sz="2800" dirty="0">
                <a:latin typeface="Open Sans"/>
                <a:hlinkClick r:id="rId3"/>
              </a:rPr>
              <a:t> </a:t>
            </a:r>
            <a:r>
              <a:rPr lang="en-US" sz="2800" dirty="0" err="1">
                <a:latin typeface="Open Sans"/>
                <a:hlinkClick r:id="rId3"/>
              </a:rPr>
              <a:t>ciklu</a:t>
            </a:r>
            <a:r>
              <a:rPr lang="en-US" sz="2800" dirty="0">
                <a:latin typeface="Open Sans"/>
                <a:hlinkClick r:id="rId3"/>
              </a:rPr>
              <a:t> </a:t>
            </a:r>
            <a:r>
              <a:rPr lang="en-US" sz="2800" dirty="0">
                <a:latin typeface="Open Sans"/>
              </a:rPr>
              <a:t>(</a:t>
            </a:r>
            <a:r>
              <a:rPr lang="en-US" sz="2800" dirty="0" err="1">
                <a:latin typeface="Open Sans"/>
              </a:rPr>
              <a:t>bioloģija</a:t>
            </a:r>
            <a:r>
              <a:rPr lang="en-US" sz="2800" dirty="0">
                <a:latin typeface="Open Sans"/>
              </a:rPr>
              <a:t>, </a:t>
            </a:r>
            <a:r>
              <a:rPr lang="en-US" sz="2800" dirty="0" err="1">
                <a:latin typeface="Open Sans"/>
              </a:rPr>
              <a:t>ķīmija</a:t>
            </a:r>
            <a:r>
              <a:rPr lang="en-US" sz="2800" dirty="0">
                <a:latin typeface="Open Sans"/>
              </a:rPr>
              <a:t>, </a:t>
            </a:r>
            <a:r>
              <a:rPr lang="en-US" sz="2800" dirty="0" err="1">
                <a:latin typeface="Open Sans"/>
              </a:rPr>
              <a:t>dabaszinības</a:t>
            </a:r>
            <a:r>
              <a:rPr lang="en-US" sz="2800" dirty="0">
                <a:latin typeface="Open Sans"/>
              </a:rPr>
              <a:t>)</a:t>
            </a:r>
          </a:p>
          <a:p>
            <a:pPr>
              <a:buClr>
                <a:srgbClr val="71CA6A"/>
              </a:buClr>
            </a:pPr>
            <a:endParaRPr lang="en-US" sz="2400" dirty="0"/>
          </a:p>
          <a:p>
            <a:pPr>
              <a:buClr>
                <a:srgbClr val="71CA6A"/>
              </a:buClr>
            </a:pPr>
            <a:endParaRPr lang="en-US" sz="2400" dirty="0"/>
          </a:p>
          <a:p>
            <a:pPr>
              <a:buClr>
                <a:srgbClr val="71CA6A"/>
              </a:buClr>
            </a:pPr>
            <a:r>
              <a:rPr lang="en-US" sz="2800" dirty="0" err="1">
                <a:latin typeface="Open Sans"/>
                <a:hlinkClick r:id="rId4"/>
              </a:rPr>
              <a:t>Pasaules</a:t>
            </a:r>
            <a:r>
              <a:rPr lang="en-US" sz="2800" dirty="0">
                <a:latin typeface="Open Sans"/>
                <a:hlinkClick r:id="rId4"/>
              </a:rPr>
              <a:t> </a:t>
            </a:r>
            <a:r>
              <a:rPr lang="en-US" sz="2800" dirty="0" err="1">
                <a:latin typeface="Open Sans"/>
                <a:hlinkClick r:id="rId4"/>
              </a:rPr>
              <a:t>ūdens</a:t>
            </a:r>
            <a:r>
              <a:rPr lang="en-US" sz="2800" dirty="0">
                <a:latin typeface="Open Sans"/>
                <a:hlinkClick r:id="rId4"/>
              </a:rPr>
              <a:t> </a:t>
            </a:r>
            <a:r>
              <a:rPr lang="en-US" sz="2800" dirty="0" err="1">
                <a:latin typeface="Open Sans"/>
                <a:hlinkClick r:id="rId4"/>
              </a:rPr>
              <a:t>dienas</a:t>
            </a:r>
            <a:r>
              <a:rPr lang="en-US" sz="2800" dirty="0">
                <a:latin typeface="Open Sans"/>
                <a:hlinkClick r:id="rId4"/>
              </a:rPr>
              <a:t> 2025 </a:t>
            </a:r>
            <a:r>
              <a:rPr lang="en-US" sz="2800" dirty="0" err="1">
                <a:latin typeface="Open Sans"/>
                <a:hlinkClick r:id="rId4"/>
              </a:rPr>
              <a:t>diskusija</a:t>
            </a:r>
            <a:r>
              <a:rPr lang="lv-LV" sz="2800" dirty="0"/>
              <a:t> (</a:t>
            </a:r>
            <a:r>
              <a:rPr lang="lv-LV" sz="2800" i="1" dirty="0"/>
              <a:t>Youtube video)</a:t>
            </a:r>
            <a:endParaRPr lang="en-US" sz="2800" i="1" dirty="0">
              <a:latin typeface="Open Sans"/>
            </a:endParaRPr>
          </a:p>
          <a:p>
            <a:pPr>
              <a:buClr>
                <a:srgbClr val="71CA6A"/>
              </a:buClr>
            </a:pPr>
            <a:endParaRPr lang="en-US" sz="2400" i="1" dirty="0"/>
          </a:p>
          <a:p>
            <a:pPr>
              <a:buClr>
                <a:srgbClr val="71CA6A"/>
              </a:buClr>
            </a:pPr>
            <a:r>
              <a:rPr lang="en-US" sz="2800" b="1" dirty="0">
                <a:solidFill>
                  <a:srgbClr val="71CA6A"/>
                </a:solidFill>
                <a:latin typeface="Open Sans"/>
              </a:rPr>
              <a:t>Ū </a:t>
            </a:r>
            <a:r>
              <a:rPr lang="en-US" sz="2800" b="1" dirty="0" err="1">
                <a:solidFill>
                  <a:srgbClr val="71CA6A"/>
                </a:solidFill>
                <a:latin typeface="Open Sans"/>
              </a:rPr>
              <a:t>vitamīns</a:t>
            </a:r>
            <a:r>
              <a:rPr lang="en-US" sz="2800" b="1" dirty="0">
                <a:solidFill>
                  <a:srgbClr val="71CA6A"/>
                </a:solidFill>
                <a:latin typeface="Open Sans"/>
              </a:rPr>
              <a:t> </a:t>
            </a:r>
            <a:r>
              <a:rPr lang="en-US" sz="2800" dirty="0">
                <a:solidFill>
                  <a:srgbClr val="467886"/>
                </a:solidFill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https://www.uvitamins.lv/</a:t>
            </a:r>
            <a:r>
              <a:rPr lang="en-US" sz="2800" dirty="0">
                <a:latin typeface="Open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97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6110F-D7BE-A45A-B376-AC8743286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5FD12770-28B0-37D0-D3C4-7824749996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1029AB09-F15D-3EAB-2BCD-3AB6BE793576}"/>
              </a:ext>
            </a:extLst>
          </p:cNvPr>
          <p:cNvSpPr txBox="1">
            <a:spLocks/>
          </p:cNvSpPr>
          <p:nvPr/>
        </p:nvSpPr>
        <p:spPr>
          <a:xfrm>
            <a:off x="686137" y="478560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7. oktobris- </a:t>
            </a:r>
            <a:r>
              <a:rPr lang="lv-LV" sz="4800" dirty="0"/>
              <a:t>Labo darbu diena </a:t>
            </a:r>
          </a:p>
        </p:txBody>
      </p:sp>
      <p:sp>
        <p:nvSpPr>
          <p:cNvPr id="2" name="Google Shape;67;p1">
            <a:extLst>
              <a:ext uri="{FF2B5EF4-FFF2-40B4-BE49-F238E27FC236}">
                <a16:creationId xmlns:a16="http://schemas.microsoft.com/office/drawing/2014/main" id="{5F535115-5A6D-3DBE-5F27-FDC6EE8D8808}"/>
              </a:ext>
            </a:extLst>
          </p:cNvPr>
          <p:cNvSpPr txBox="1">
            <a:spLocks/>
          </p:cNvSpPr>
          <p:nvPr/>
        </p:nvSpPr>
        <p:spPr>
          <a:xfrm>
            <a:off x="686136" y="2163740"/>
            <a:ext cx="9239741" cy="316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200" b="1" dirty="0" err="1"/>
              <a:t>Saites</a:t>
            </a:r>
            <a:r>
              <a:rPr lang="en-US" sz="3200" b="1" dirty="0"/>
              <a:t> </a:t>
            </a:r>
            <a:r>
              <a:rPr lang="en-US" sz="3200" b="1" dirty="0" err="1"/>
              <a:t>uz</a:t>
            </a:r>
            <a:r>
              <a:rPr lang="en-US" sz="3200" b="1" dirty="0"/>
              <a:t> video: </a:t>
            </a:r>
            <a:endParaRPr lang="en-US" sz="3200" dirty="0"/>
          </a:p>
          <a:p>
            <a:pPr lvl="1" algn="l" fontAlgn="base"/>
            <a:r>
              <a:rPr lang="en-US" sz="3200" b="1" dirty="0" err="1">
                <a:solidFill>
                  <a:srgbClr val="71CA6A"/>
                </a:solidFill>
              </a:rPr>
              <a:t>Skolēniem</a:t>
            </a:r>
            <a:r>
              <a:rPr lang="en-US" sz="3200" b="1" dirty="0"/>
              <a:t>: </a:t>
            </a:r>
            <a:r>
              <a:rPr lang="en-US" sz="3200" u="sng" dirty="0">
                <a:hlinkClick r:id="rId3"/>
              </a:rPr>
              <a:t>https://youtu.be/vogtA-sQmYs</a:t>
            </a:r>
            <a:r>
              <a:rPr lang="en-US" sz="3200" dirty="0"/>
              <a:t> </a:t>
            </a:r>
          </a:p>
          <a:p>
            <a:pPr lvl="1" algn="l"/>
            <a:r>
              <a:rPr lang="en-US" sz="3200" b="1" dirty="0" err="1">
                <a:solidFill>
                  <a:srgbClr val="71CA6A"/>
                </a:solidFill>
              </a:rPr>
              <a:t>Skolotājiem</a:t>
            </a:r>
            <a:r>
              <a:rPr lang="en-US" sz="3200" b="1" dirty="0"/>
              <a:t>: </a:t>
            </a:r>
            <a:r>
              <a:rPr lang="en-US" sz="3200" u="sng" dirty="0">
                <a:hlinkClick r:id="rId4"/>
              </a:rPr>
              <a:t>https://youtu.be/t1NIu6rD1jQ</a:t>
            </a:r>
            <a:r>
              <a:rPr lang="en-US" sz="3200" dirty="0"/>
              <a:t> </a:t>
            </a:r>
            <a:endParaRPr kumimoji="0" lang="lv-LV" sz="3200" i="0" u="none" strike="noStrike" kern="0" cap="none" spc="0" normalizeH="0" baseline="0" noProof="0" dirty="0">
              <a:ln>
                <a:noFill/>
              </a:ln>
              <a:solidFill>
                <a:srgbClr val="89663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BCED1798-FE8A-5B81-7C99-1B3906BC275E}"/>
              </a:ext>
            </a:extLst>
          </p:cNvPr>
          <p:cNvSpPr txBox="1">
            <a:spLocks/>
          </p:cNvSpPr>
          <p:nvPr/>
        </p:nvSpPr>
        <p:spPr>
          <a:xfrm>
            <a:off x="679047" y="1123416"/>
            <a:ext cx="11036644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F6F1E2"/>
              </a:buClr>
              <a:defRPr/>
            </a:pPr>
            <a:r>
              <a:rPr lang="en-US" b="1" dirty="0" err="1">
                <a:solidFill>
                  <a:srgbClr val="FF9900"/>
                </a:solidFill>
              </a:rPr>
              <a:t>Vēstnesis</a:t>
            </a:r>
            <a:r>
              <a:rPr lang="en-US" b="1" dirty="0">
                <a:solidFill>
                  <a:srgbClr val="FF9900"/>
                </a:solidFill>
              </a:rPr>
              <a:t>: </a:t>
            </a:r>
            <a:r>
              <a:rPr lang="lv-LV" sz="2400" b="1" i="1" dirty="0">
                <a:solidFill>
                  <a:srgbClr val="FF9900"/>
                </a:solidFill>
              </a:rPr>
              <a:t>Ilze Skuja, </a:t>
            </a:r>
            <a:r>
              <a:rPr lang="lv-LV" sz="2400" i="1" dirty="0">
                <a:solidFill>
                  <a:srgbClr val="FF9900"/>
                </a:solidFill>
              </a:rPr>
              <a:t>nodibinājuma "Palīdzēsim.lv" radītāja un vadītāja</a:t>
            </a:r>
            <a:endParaRPr kumimoji="0" lang="lv-LV" sz="2400" i="1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146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F2DEB-2003-93BD-C2BE-B43E407C1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4F5F16DC-ED14-627D-98A2-C17D59BBBA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01B2DF7F-8CD9-96EF-7EF2-56B0A15ED6D5}"/>
              </a:ext>
            </a:extLst>
          </p:cNvPr>
          <p:cNvSpPr txBox="1">
            <a:spLocks/>
          </p:cNvSpPr>
          <p:nvPr/>
        </p:nvSpPr>
        <p:spPr>
          <a:xfrm>
            <a:off x="686137" y="478560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8. oktobris- </a:t>
            </a:r>
            <a:r>
              <a:rPr lang="lv-LV" sz="4800" dirty="0"/>
              <a:t>Gaisa diena </a:t>
            </a:r>
          </a:p>
        </p:txBody>
      </p:sp>
      <p:sp>
        <p:nvSpPr>
          <p:cNvPr id="12" name="Google Shape;67;p1">
            <a:extLst>
              <a:ext uri="{FF2B5EF4-FFF2-40B4-BE49-F238E27FC236}">
                <a16:creationId xmlns:a16="http://schemas.microsoft.com/office/drawing/2014/main" id="{3EEE8D02-9D42-6475-99D1-62DC681970A3}"/>
              </a:ext>
            </a:extLst>
          </p:cNvPr>
          <p:cNvSpPr txBox="1">
            <a:spLocks/>
          </p:cNvSpPr>
          <p:nvPr/>
        </p:nvSpPr>
        <p:spPr>
          <a:xfrm>
            <a:off x="599152" y="2419828"/>
            <a:ext cx="10652786" cy="202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>
              <a:spcBef>
                <a:spcPts val="0"/>
              </a:spcBef>
              <a:defRPr/>
            </a:pPr>
            <a:r>
              <a:rPr lang="lv-LV" sz="2400" kern="0" dirty="0"/>
              <a:t>Klimata problēmu satura iekļaušana mācību un audzināšanas stundās; izmantojams STEM un PL skolas somas satura piedāvājums.</a:t>
            </a:r>
          </a:p>
        </p:txBody>
      </p:sp>
      <p:sp>
        <p:nvSpPr>
          <p:cNvPr id="2" name="Google Shape;67;p1">
            <a:extLst>
              <a:ext uri="{FF2B5EF4-FFF2-40B4-BE49-F238E27FC236}">
                <a16:creationId xmlns:a16="http://schemas.microsoft.com/office/drawing/2014/main" id="{83B1CC76-23D3-0A20-C8F1-7A79C3D4FE33}"/>
              </a:ext>
            </a:extLst>
          </p:cNvPr>
          <p:cNvSpPr txBox="1">
            <a:spLocks/>
          </p:cNvSpPr>
          <p:nvPr/>
        </p:nvSpPr>
        <p:spPr>
          <a:xfrm>
            <a:off x="1889310" y="3565577"/>
            <a:ext cx="5915947" cy="159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lv-LV" b="1" dirty="0"/>
              <a:t>S</a:t>
            </a:r>
            <a:r>
              <a:rPr lang="fr-FR" b="1" dirty="0" err="1"/>
              <a:t>aite</a:t>
            </a:r>
            <a:r>
              <a:rPr lang="fr-FR" b="1" dirty="0"/>
              <a:t> </a:t>
            </a:r>
            <a:r>
              <a:rPr lang="fr-FR" b="1" dirty="0" err="1"/>
              <a:t>uz</a:t>
            </a:r>
            <a:r>
              <a:rPr lang="fr-FR" b="1" dirty="0"/>
              <a:t> </a:t>
            </a:r>
            <a:r>
              <a:rPr lang="fr-FR" b="1" dirty="0" err="1"/>
              <a:t>video</a:t>
            </a:r>
            <a:r>
              <a:rPr lang="fr-FR" b="1" dirty="0"/>
              <a:t>: </a:t>
            </a:r>
            <a:r>
              <a:rPr lang="fr-FR" u="sng" dirty="0">
                <a:hlinkClick r:id="rId3"/>
              </a:rPr>
              <a:t>https://youtu.be/mafk9bqlelQ</a:t>
            </a:r>
            <a:r>
              <a:rPr lang="fr-FR" dirty="0"/>
              <a:t> </a:t>
            </a:r>
          </a:p>
          <a:p>
            <a:pPr algn="l"/>
            <a:br>
              <a:rPr lang="fr-FR" dirty="0"/>
            </a:br>
            <a:endParaRPr kumimoji="0" lang="lv-LV" i="0" u="none" strike="noStrike" kern="0" cap="none" spc="0" normalizeH="0" baseline="0" noProof="0" dirty="0">
              <a:ln>
                <a:noFill/>
              </a:ln>
              <a:solidFill>
                <a:srgbClr val="89663A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Google Shape;67;p1">
            <a:extLst>
              <a:ext uri="{FF2B5EF4-FFF2-40B4-BE49-F238E27FC236}">
                <a16:creationId xmlns:a16="http://schemas.microsoft.com/office/drawing/2014/main" id="{FCC74E3B-15C0-45EC-5D87-3C2D8C0D45BB}"/>
              </a:ext>
            </a:extLst>
          </p:cNvPr>
          <p:cNvSpPr txBox="1">
            <a:spLocks/>
          </p:cNvSpPr>
          <p:nvPr/>
        </p:nvSpPr>
        <p:spPr>
          <a:xfrm>
            <a:off x="679047" y="1123416"/>
            <a:ext cx="11036644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>
              <a:spcBef>
                <a:spcPts val="0"/>
              </a:spcBef>
              <a:buClr>
                <a:srgbClr val="F6F1E2"/>
              </a:buClr>
              <a:defRPr/>
            </a:pPr>
            <a:r>
              <a:rPr lang="en-US" b="1" dirty="0" err="1">
                <a:solidFill>
                  <a:srgbClr val="FF9900"/>
                </a:solidFill>
              </a:rPr>
              <a:t>Vēstnesis</a:t>
            </a:r>
            <a:r>
              <a:rPr lang="en-US" b="1" dirty="0">
                <a:solidFill>
                  <a:srgbClr val="FF9900"/>
                </a:solidFill>
              </a:rPr>
              <a:t>: </a:t>
            </a:r>
            <a:r>
              <a:rPr lang="lv-LV" sz="2400" b="1" i="1" dirty="0">
                <a:solidFill>
                  <a:srgbClr val="FF9900"/>
                </a:solidFill>
              </a:rPr>
              <a:t>Toms Bricis, </a:t>
            </a:r>
            <a:r>
              <a:rPr lang="lv-LV" sz="2400" i="1" dirty="0">
                <a:solidFill>
                  <a:srgbClr val="FF9900"/>
                </a:solidFill>
              </a:rPr>
              <a:t>meteorologs, LTV laika ziņu redaktors</a:t>
            </a:r>
            <a:endParaRPr kumimoji="0" lang="lv-LV" sz="2400" i="1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3212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097A5-B2D5-BE01-DE46-A1D822160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B3BC9556-E519-9386-B752-D1BA3737B5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737D178B-3545-F5FB-63EB-98C30DED99FD}"/>
              </a:ext>
            </a:extLst>
          </p:cNvPr>
          <p:cNvSpPr txBox="1">
            <a:spLocks/>
          </p:cNvSpPr>
          <p:nvPr/>
        </p:nvSpPr>
        <p:spPr>
          <a:xfrm>
            <a:off x="686137" y="478560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8. oktobris- </a:t>
            </a:r>
            <a:r>
              <a:rPr lang="lv-LV" sz="4800" dirty="0"/>
              <a:t>Gaisa diena </a:t>
            </a:r>
          </a:p>
        </p:txBody>
      </p:sp>
      <p:sp>
        <p:nvSpPr>
          <p:cNvPr id="12" name="Google Shape;67;p1">
            <a:extLst>
              <a:ext uri="{FF2B5EF4-FFF2-40B4-BE49-F238E27FC236}">
                <a16:creationId xmlns:a16="http://schemas.microsoft.com/office/drawing/2014/main" id="{E3D3C8AC-D72B-778E-E591-2FA39FC56841}"/>
              </a:ext>
            </a:extLst>
          </p:cNvPr>
          <p:cNvSpPr txBox="1">
            <a:spLocks/>
          </p:cNvSpPr>
          <p:nvPr/>
        </p:nvSpPr>
        <p:spPr>
          <a:xfrm>
            <a:off x="599152" y="1563757"/>
            <a:ext cx="10261888" cy="349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lv-LV" sz="2400" b="1" dirty="0">
                <a:solidFill>
                  <a:srgbClr val="FF9900"/>
                </a:solidFill>
              </a:rPr>
              <a:t>Ķīmija/dabas zinības/bioloģija</a:t>
            </a:r>
            <a:endParaRPr lang="en-US" sz="2400" dirty="0">
              <a:solidFill>
                <a:srgbClr val="FF9900"/>
              </a:solidFill>
            </a:endParaRPr>
          </a:p>
          <a:p>
            <a:pPr lvl="0" algn="l"/>
            <a:r>
              <a:rPr lang="lv-LV" sz="2400" dirty="0"/>
              <a:t>Veikt </a:t>
            </a:r>
            <a:r>
              <a:rPr lang="lv-LV" sz="2400" b="1" dirty="0">
                <a:solidFill>
                  <a:srgbClr val="FF9900"/>
                </a:solidFill>
              </a:rPr>
              <a:t>pētniecisko</a:t>
            </a:r>
            <a:r>
              <a:rPr lang="lv-LV" sz="2400" dirty="0">
                <a:solidFill>
                  <a:srgbClr val="FF9900"/>
                </a:solidFill>
              </a:rPr>
              <a:t> darbu </a:t>
            </a:r>
            <a:r>
              <a:rPr lang="lv-LV" sz="2400" dirty="0"/>
              <a:t>– mērīt gaisa piesārņojumu (ja ir inventārs): Kā augi reaģē uz piesārņojumu? Skāb</a:t>
            </a:r>
            <a:r>
              <a:rPr lang="en-US" sz="2400" dirty="0" err="1"/>
              <a:t>ai</a:t>
            </a:r>
            <a:r>
              <a:rPr lang="lv-LV" sz="2400" dirty="0"/>
              <a:t>s lietus – sekas</a:t>
            </a:r>
          </a:p>
          <a:p>
            <a:pPr lvl="0" algn="l"/>
            <a:endParaRPr lang="en-US" sz="2400" dirty="0"/>
          </a:p>
          <a:p>
            <a:pPr lvl="0" algn="l"/>
            <a:r>
              <a:rPr lang="lv-LV" sz="2400" b="1" dirty="0">
                <a:solidFill>
                  <a:srgbClr val="FF9900"/>
                </a:solidFill>
              </a:rPr>
              <a:t>Meteo atkarība  </a:t>
            </a:r>
            <a:r>
              <a:rPr lang="lv-LV" sz="2400" dirty="0"/>
              <a:t>- kā klimata izmaiņas/ temperatūras svārstība</a:t>
            </a:r>
            <a:r>
              <a:rPr lang="en-US" sz="2400" dirty="0"/>
              <a:t>s</a:t>
            </a:r>
            <a:r>
              <a:rPr lang="lv-LV" sz="2400" dirty="0"/>
              <a:t> ietekmē cilvēka veselību?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57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A9A9B-1A5B-B037-754C-C2F6EE2C0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green text&#10;&#10;AI-generated content may be incorrect.">
            <a:extLst>
              <a:ext uri="{FF2B5EF4-FFF2-40B4-BE49-F238E27FC236}">
                <a16:creationId xmlns:a16="http://schemas.microsoft.com/office/drawing/2014/main" id="{85667DA4-DB28-D894-04BD-5CC5243E47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Google Shape;72;p2">
            <a:extLst>
              <a:ext uri="{FF2B5EF4-FFF2-40B4-BE49-F238E27FC236}">
                <a16:creationId xmlns:a16="http://schemas.microsoft.com/office/drawing/2014/main" id="{B5331A8E-8B3D-F2C6-963D-740B3F818D6D}"/>
              </a:ext>
            </a:extLst>
          </p:cNvPr>
          <p:cNvSpPr txBox="1">
            <a:spLocks/>
          </p:cNvSpPr>
          <p:nvPr/>
        </p:nvSpPr>
        <p:spPr>
          <a:xfrm>
            <a:off x="686137" y="478560"/>
            <a:ext cx="10565801" cy="817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4400"/>
              <a:buFont typeface="Open Sans"/>
              <a:buNone/>
              <a:defRPr sz="3700" b="1" i="0" u="none" strike="noStrike" cap="none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F6F1E2"/>
              </a:buClr>
              <a:defRPr/>
            </a:pPr>
            <a:r>
              <a:rPr kumimoji="0" lang="lv-LV" sz="48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8. oktobris- </a:t>
            </a:r>
            <a:r>
              <a:rPr lang="lv-LV" sz="4800" dirty="0"/>
              <a:t>Gaisa diena </a:t>
            </a:r>
          </a:p>
        </p:txBody>
      </p:sp>
      <p:sp>
        <p:nvSpPr>
          <p:cNvPr id="12" name="Google Shape;67;p1">
            <a:extLst>
              <a:ext uri="{FF2B5EF4-FFF2-40B4-BE49-F238E27FC236}">
                <a16:creationId xmlns:a16="http://schemas.microsoft.com/office/drawing/2014/main" id="{13334DE1-7D58-2DDE-75E1-B6EC21F59AA1}"/>
              </a:ext>
            </a:extLst>
          </p:cNvPr>
          <p:cNvSpPr txBox="1">
            <a:spLocks/>
          </p:cNvSpPr>
          <p:nvPr/>
        </p:nvSpPr>
        <p:spPr>
          <a:xfrm>
            <a:off x="588992" y="1532342"/>
            <a:ext cx="10261888" cy="381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1CA6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1CA6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6F1E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lv-LV" sz="3100" b="1" dirty="0">
                <a:solidFill>
                  <a:srgbClr val="FF9900"/>
                </a:solidFill>
              </a:rPr>
              <a:t>Karjeras atbalsts</a:t>
            </a:r>
            <a:r>
              <a:rPr lang="lv-LV" sz="3100" dirty="0">
                <a:solidFill>
                  <a:srgbClr val="FF9900"/>
                </a:solidFill>
              </a:rPr>
              <a:t>- </a:t>
            </a:r>
            <a:r>
              <a:rPr lang="lv-LV" sz="3100" b="1" dirty="0">
                <a:solidFill>
                  <a:srgbClr val="FF9900"/>
                </a:solidFill>
              </a:rPr>
              <a:t>Profesiju pasaule:</a:t>
            </a:r>
            <a:endParaRPr lang="lv-LV" b="1" dirty="0">
              <a:solidFill>
                <a:srgbClr val="FF9900"/>
              </a:solidFill>
            </a:endParaRPr>
          </a:p>
          <a:p>
            <a:pPr marL="590550" indent="-514350" algn="l">
              <a:buFont typeface="+mj-lt"/>
              <a:buAutoNum type="arabicPeriod"/>
            </a:pPr>
            <a:r>
              <a:rPr lang="lv-LV" sz="2600" dirty="0">
                <a:solidFill>
                  <a:srgbClr val="FF9900"/>
                </a:solidFill>
                <a:hlinkClick r:id="rId3"/>
              </a:rPr>
              <a:t>Dabas aizsardzība</a:t>
            </a:r>
            <a:endParaRPr lang="lv-LV" sz="2600" dirty="0">
              <a:solidFill>
                <a:srgbClr val="FF9900"/>
              </a:solidFill>
            </a:endParaRPr>
          </a:p>
          <a:p>
            <a:pPr marL="590550" indent="-514350" algn="l">
              <a:buFont typeface="+mj-lt"/>
              <a:buAutoNum type="arabicPeriod"/>
            </a:pPr>
            <a:r>
              <a:rPr lang="lv-LV" sz="2600" dirty="0">
                <a:solidFill>
                  <a:srgbClr val="FF9900"/>
                </a:solidFill>
                <a:hlinkClick r:id="rId4"/>
              </a:rPr>
              <a:t>Vides inspektors</a:t>
            </a:r>
            <a:r>
              <a:rPr lang="lv-LV" sz="2600" dirty="0"/>
              <a:t>/ dabas uzraudzītājs</a:t>
            </a:r>
          </a:p>
          <a:p>
            <a:pPr marL="590550" indent="-514350" algn="l">
              <a:buFont typeface="+mj-lt"/>
              <a:buAutoNum type="arabicPeriod"/>
            </a:pPr>
            <a:r>
              <a:rPr lang="lv-LV" sz="2600" dirty="0">
                <a:hlinkClick r:id="rId5"/>
              </a:rPr>
              <a:t>Dabas izglītības speciālists</a:t>
            </a:r>
            <a:endParaRPr lang="lv-LV" sz="2600" dirty="0"/>
          </a:p>
          <a:p>
            <a:pPr marL="590550" indent="-514350" algn="l">
              <a:buFont typeface="+mj-lt"/>
              <a:buAutoNum type="arabicPeriod"/>
            </a:pPr>
            <a:r>
              <a:rPr lang="lv-LV" sz="2600" dirty="0">
                <a:hlinkClick r:id="rId6"/>
              </a:rPr>
              <a:t>Vides inženieris</a:t>
            </a:r>
            <a:endParaRPr lang="lv-LV" sz="2600" dirty="0"/>
          </a:p>
          <a:p>
            <a:pPr marL="590550" indent="-514350" algn="l">
              <a:buFont typeface="+mj-lt"/>
              <a:buAutoNum type="arabicPeriod"/>
            </a:pPr>
            <a:r>
              <a:rPr lang="lv-LV" sz="2600" dirty="0">
                <a:hlinkClick r:id="rId7"/>
              </a:rPr>
              <a:t>Ģeogrāfs</a:t>
            </a:r>
            <a:endParaRPr lang="lv-LV" sz="2600" dirty="0"/>
          </a:p>
          <a:p>
            <a:pPr marL="590550" indent="-514350" algn="l">
              <a:buFont typeface="+mj-lt"/>
              <a:buAutoNum type="arabicPeriod"/>
            </a:pPr>
            <a:endParaRPr lang="lv-LV" dirty="0"/>
          </a:p>
          <a:p>
            <a:pPr marL="590550" indent="-51435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663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Odrija Paula Patikne</dc:creator>
  <cp:lastModifiedBy>Leolita Grīnvalde-Trūpa</cp:lastModifiedBy>
  <cp:revision>57</cp:revision>
  <dcterms:created xsi:type="dcterms:W3CDTF">2025-09-11T12:56:16Z</dcterms:created>
  <dcterms:modified xsi:type="dcterms:W3CDTF">2025-10-02T11:45:35Z</dcterms:modified>
</cp:coreProperties>
</file>